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7453C8-1DE4-4ED3-A60E-B86B3FADAC6A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6BEFFF-85F3-4ED6-B2F3-F21323382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9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0807-BFEE-4FAB-A2C3-137713773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82A21-D5D6-499B-A40D-1C416842E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437A-5B73-446E-A83C-A8D6731C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2877-E1F2-42F8-9DF6-6471DB99B5D9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EE966-932D-4E1A-A66C-F7778312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69C6C-742D-4F37-AF5F-4CB7F842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AAED3-B53F-46D0-8238-222C52F3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3B99F-0C84-4850-A234-00C1E6C2B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92A01-2BD2-45B7-99C4-A5746FF4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134B-F5FD-4C89-9CB6-F393A34A12C2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BBCFF-2AFE-4CE9-998E-5D7C8525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7184A-5886-4910-97B8-AFC447FA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7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DC3AC-7A67-45CF-844E-197AD70C7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E2CC1-667E-4CDD-BB58-8C9CCBF79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3965C-9CD9-4758-B502-CE19BFCF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3962-D62E-4E3D-B1FD-DD07C104B8A5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CC78D-4623-4405-93D2-BAEE4C92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C72F8-A1CB-4EB3-85DD-55C30097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9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6CD88-2D37-4B5D-91E5-73F5D4309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CB81-A129-4C1B-A0D7-69395C7C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FB240-1811-4F77-A2C6-6859ADDC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5D71-B41F-4E74-8787-17682E7A2086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F1034-81FD-4FB3-ADDC-BFF56E05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CF564-9B2F-4A8B-808A-4691FFAF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8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DD873-4F34-4AF2-B270-D8F74D83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B8297-C778-4784-A20B-A05D6A08F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ECC86-6D4E-4E55-912B-BF26578C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34B1-423D-4914-ACEE-49CFD6BF8F46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5056A-ED57-4E40-9CB8-CEE07BF6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FCA6C-E710-476E-A1F9-CEA2BE00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9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7A2B7-D871-4304-951E-E8D27E29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A4F1D-326E-4E18-921F-5C8596B40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3932D-5749-45C9-B105-A2F4CE6B8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81812-FED0-4F7C-A5BF-56489B73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3A13-4F0B-4875-A696-7BE6CDFFC351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F99CC-0994-4C6D-A0A6-B68CF332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D2BCA-461A-49D6-8718-A019DDE7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106AF-4D94-4A61-BED4-646D07BEB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3D1F4-7990-4B6B-869E-EFAE09507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F67D-9C8C-4B88-954A-7CDA820A9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480D9-298C-488A-B625-9771E5BC8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536F0-04E9-4E49-9CBA-7956BD891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5C2D9-1D7E-4937-8A54-45D0E89B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BF06-D874-47E3-8D47-4F266153321C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FCD96-58FC-444C-887C-F91F5000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99DB6-A6AE-4277-A73E-39555F5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7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4910C-94AA-4AC5-A7FD-5AC27212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21069-3AB9-4E18-9334-01451A6D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9CED-F980-4D5A-9C73-6BDBD19CAEFE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3D8CE-99ED-44BE-8D1E-1FAF8ABB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51DA3-8023-48B1-BD40-C043FFEA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0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DA2083-0709-43A2-A95C-2DAA1BDD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7262-EAA7-4007-A068-17D4BCE8E167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AD105-2E2D-404F-83E9-D7B33D89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ADAA6-2811-4782-A9BA-1E374AFB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5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323C-5968-42BE-9E37-81A715C7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B0058-67DA-4E81-933C-B5F5E1A89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1A265-A3AE-4C1C-8B2B-57FCA4028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D5EDE-CB94-4CB6-89C5-34D905CA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1B76-2BC6-4CA8-AC86-1351A3C2FD2C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2F8F8-3FCF-475D-BA41-303E22A7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D9BD2-4225-446E-B3BD-32EFFC1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3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5192-4669-4146-89DA-2E51FBBBE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504A3-5E04-4497-BC94-E7F63D45B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C6EDB-F2F5-4010-B737-2BDB5817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EB58C-776C-4C3C-BF1F-7FA4701F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DBFF-0A6F-475A-ABAA-B710E5609A7F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23D34-83A6-4689-9930-9AB9B201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57419-3763-48E8-9F5D-D4F8D107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A0148-A7A6-4765-9631-431F0F11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94CF4-DD86-455E-9D56-98A5FD2AC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67488-1EA8-4874-A6C8-0399B4FD1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71AD-E793-483E-97C5-BF6825C6498A}" type="datetime1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E2459-6D7B-478C-9B05-9C56F01E5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4995F-F433-4B44-AA6D-BE107FDDD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242E-0784-4434-8F0C-D073ABCD2A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F78F8584-830D-4225-A8D1-262111715B22}"/>
              </a:ext>
            </a:extLst>
          </p:cNvPr>
          <p:cNvCxnSpPr>
            <a:cxnSpLocks/>
          </p:cNvCxnSpPr>
          <p:nvPr/>
        </p:nvCxnSpPr>
        <p:spPr>
          <a:xfrm flipV="1">
            <a:off x="718254" y="3331116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7D54BC11-E8C5-4FE2-BF76-91E68750A2BF}"/>
              </a:ext>
            </a:extLst>
          </p:cNvPr>
          <p:cNvCxnSpPr/>
          <p:nvPr/>
        </p:nvCxnSpPr>
        <p:spPr>
          <a:xfrm>
            <a:off x="-10143" y="16176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F26EAF63-201E-4CD7-A72A-6A185EB1C85E}"/>
              </a:ext>
            </a:extLst>
          </p:cNvPr>
          <p:cNvSpPr/>
          <p:nvPr/>
        </p:nvSpPr>
        <p:spPr>
          <a:xfrm>
            <a:off x="678535" y="160936"/>
            <a:ext cx="1297578" cy="117565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Prior to new construction or retrofitting, a customer submits an application to MCWD</a:t>
            </a:r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8F264968-826E-435D-8B08-A13C1BC1D6DF}"/>
              </a:ext>
            </a:extLst>
          </p:cNvPr>
          <p:cNvSpPr/>
          <p:nvPr/>
        </p:nvSpPr>
        <p:spPr>
          <a:xfrm>
            <a:off x="6130689" y="1190844"/>
            <a:ext cx="991142" cy="893188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Review Comments returns to customer</a:t>
            </a:r>
          </a:p>
        </p:txBody>
      </p:sp>
      <p:sp>
        <p:nvSpPr>
          <p:cNvPr id="12" name="Flowchart: Decision 11">
            <a:extLst>
              <a:ext uri="{FF2B5EF4-FFF2-40B4-BE49-F238E27FC236}">
                <a16:creationId xmlns:a16="http://schemas.microsoft.com/office/drawing/2014/main" id="{73F336FB-40B2-4123-B03E-482D0F2A7E1A}"/>
              </a:ext>
            </a:extLst>
          </p:cNvPr>
          <p:cNvSpPr/>
          <p:nvPr/>
        </p:nvSpPr>
        <p:spPr>
          <a:xfrm>
            <a:off x="2819907" y="1897032"/>
            <a:ext cx="1756961" cy="7805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MCWD Recycled Water Plan Approval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0BE1494D-0A56-4413-8AAF-E50290B64C6D}"/>
              </a:ext>
            </a:extLst>
          </p:cNvPr>
          <p:cNvSpPr/>
          <p:nvPr/>
        </p:nvSpPr>
        <p:spPr>
          <a:xfrm>
            <a:off x="3662536" y="453176"/>
            <a:ext cx="1042306" cy="750558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Review comments and resubmit</a:t>
            </a:r>
          </a:p>
        </p:txBody>
      </p:sp>
      <p:sp>
        <p:nvSpPr>
          <p:cNvPr id="15" name="Flowchart: Multidocument 14">
            <a:extLst>
              <a:ext uri="{FF2B5EF4-FFF2-40B4-BE49-F238E27FC236}">
                <a16:creationId xmlns:a16="http://schemas.microsoft.com/office/drawing/2014/main" id="{DCA9FAC2-10DC-4C79-9706-DDB35BF36883}"/>
              </a:ext>
            </a:extLst>
          </p:cNvPr>
          <p:cNvSpPr/>
          <p:nvPr/>
        </p:nvSpPr>
        <p:spPr>
          <a:xfrm>
            <a:off x="2179773" y="1157249"/>
            <a:ext cx="1182236" cy="811544"/>
          </a:xfrm>
          <a:prstGeom prst="flowChartMulti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Recycled Water Application</a:t>
            </a: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02E96B18-A0E1-40DE-AF6D-9F6D541B8D0E}"/>
              </a:ext>
            </a:extLst>
          </p:cNvPr>
          <p:cNvSpPr/>
          <p:nvPr/>
        </p:nvSpPr>
        <p:spPr>
          <a:xfrm>
            <a:off x="958659" y="2205460"/>
            <a:ext cx="1441271" cy="627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staff review application document</a:t>
            </a:r>
          </a:p>
        </p:txBody>
      </p:sp>
      <p:sp>
        <p:nvSpPr>
          <p:cNvPr id="19" name="Flowchart: Document 18">
            <a:extLst>
              <a:ext uri="{FF2B5EF4-FFF2-40B4-BE49-F238E27FC236}">
                <a16:creationId xmlns:a16="http://schemas.microsoft.com/office/drawing/2014/main" id="{FDF3FB12-9263-4BAD-9CF9-307941B48370}"/>
              </a:ext>
            </a:extLst>
          </p:cNvPr>
          <p:cNvSpPr/>
          <p:nvPr/>
        </p:nvSpPr>
        <p:spPr>
          <a:xfrm>
            <a:off x="4530972" y="1206408"/>
            <a:ext cx="1301929" cy="81154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Notification of MCWD Approval and pending State Review</a:t>
            </a:r>
          </a:p>
        </p:txBody>
      </p:sp>
      <p:sp>
        <p:nvSpPr>
          <p:cNvPr id="36" name="Flowchart: Document 35">
            <a:extLst>
              <a:ext uri="{FF2B5EF4-FFF2-40B4-BE49-F238E27FC236}">
                <a16:creationId xmlns:a16="http://schemas.microsoft.com/office/drawing/2014/main" id="{64711508-5506-4520-97FA-2326436A40A1}"/>
              </a:ext>
            </a:extLst>
          </p:cNvPr>
          <p:cNvSpPr/>
          <p:nvPr/>
        </p:nvSpPr>
        <p:spPr>
          <a:xfrm>
            <a:off x="10544741" y="1375613"/>
            <a:ext cx="1245324" cy="498938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Recycled Water Plan Approval Issued</a:t>
            </a:r>
            <a:endParaRPr lang="en-US" sz="1050" dirty="0"/>
          </a:p>
        </p:txBody>
      </p:sp>
      <p:sp>
        <p:nvSpPr>
          <p:cNvPr id="103" name="Flowchart: Process 102">
            <a:extLst>
              <a:ext uri="{FF2B5EF4-FFF2-40B4-BE49-F238E27FC236}">
                <a16:creationId xmlns:a16="http://schemas.microsoft.com/office/drawing/2014/main" id="{67DC72BD-1858-4D0F-919E-19E9CF20D1BC}"/>
              </a:ext>
            </a:extLst>
          </p:cNvPr>
          <p:cNvSpPr/>
          <p:nvPr/>
        </p:nvSpPr>
        <p:spPr>
          <a:xfrm>
            <a:off x="8088670" y="2149393"/>
            <a:ext cx="1283423" cy="6703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staff prepare Plan Approval Invoice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AF06248-9101-459F-9E91-D6E88200E621}"/>
              </a:ext>
            </a:extLst>
          </p:cNvPr>
          <p:cNvCxnSpPr>
            <a:cxnSpLocks/>
            <a:stCxn id="103" idx="0"/>
            <a:endCxn id="187" idx="2"/>
          </p:cNvCxnSpPr>
          <p:nvPr/>
        </p:nvCxnSpPr>
        <p:spPr>
          <a:xfrm flipH="1" flipV="1">
            <a:off x="8726654" y="1981739"/>
            <a:ext cx="3728" cy="167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owchart: Process 108">
            <a:extLst>
              <a:ext uri="{FF2B5EF4-FFF2-40B4-BE49-F238E27FC236}">
                <a16:creationId xmlns:a16="http://schemas.microsoft.com/office/drawing/2014/main" id="{433496A7-7D76-4AA6-8B50-E9FBD4C224D5}"/>
              </a:ext>
            </a:extLst>
          </p:cNvPr>
          <p:cNvSpPr/>
          <p:nvPr/>
        </p:nvSpPr>
        <p:spPr>
          <a:xfrm>
            <a:off x="10446768" y="442762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commences construction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917188D2-7AEA-4814-A703-A366E3DA7889}"/>
              </a:ext>
            </a:extLst>
          </p:cNvPr>
          <p:cNvCxnSpPr>
            <a:cxnSpLocks/>
            <a:stCxn id="36" idx="0"/>
            <a:endCxn id="109" idx="2"/>
          </p:cNvCxnSpPr>
          <p:nvPr/>
        </p:nvCxnSpPr>
        <p:spPr>
          <a:xfrm flipV="1">
            <a:off x="11167403" y="1069842"/>
            <a:ext cx="1" cy="305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Flowchart: Document 186">
            <a:extLst>
              <a:ext uri="{FF2B5EF4-FFF2-40B4-BE49-F238E27FC236}">
                <a16:creationId xmlns:a16="http://schemas.microsoft.com/office/drawing/2014/main" id="{9B4862DD-F694-45AD-8344-B0F0698F405B}"/>
              </a:ext>
            </a:extLst>
          </p:cNvPr>
          <p:cNvSpPr/>
          <p:nvPr/>
        </p:nvSpPr>
        <p:spPr>
          <a:xfrm>
            <a:off x="8084942" y="1273619"/>
            <a:ext cx="1283423" cy="758249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Recycled Water Plan Approval  Invoice</a:t>
            </a:r>
            <a:endParaRPr lang="en-US" sz="1050" dirty="0"/>
          </a:p>
        </p:txBody>
      </p:sp>
      <p:sp>
        <p:nvSpPr>
          <p:cNvPr id="189" name="Flowchart: Process 188">
            <a:extLst>
              <a:ext uri="{FF2B5EF4-FFF2-40B4-BE49-F238E27FC236}">
                <a16:creationId xmlns:a16="http://schemas.microsoft.com/office/drawing/2014/main" id="{0C960B2D-5124-4B6E-B911-296E20E2FA4E}"/>
              </a:ext>
            </a:extLst>
          </p:cNvPr>
          <p:cNvSpPr/>
          <p:nvPr/>
        </p:nvSpPr>
        <p:spPr>
          <a:xfrm>
            <a:off x="8000977" y="466449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pays applicable fees</a:t>
            </a:r>
          </a:p>
        </p:txBody>
      </p:sp>
      <p:sp>
        <p:nvSpPr>
          <p:cNvPr id="194" name="Flowchart: Process 193">
            <a:extLst>
              <a:ext uri="{FF2B5EF4-FFF2-40B4-BE49-F238E27FC236}">
                <a16:creationId xmlns:a16="http://schemas.microsoft.com/office/drawing/2014/main" id="{7D664320-51A5-45A9-8376-63B573DEA80A}"/>
              </a:ext>
            </a:extLst>
          </p:cNvPr>
          <p:cNvSpPr/>
          <p:nvPr/>
        </p:nvSpPr>
        <p:spPr>
          <a:xfrm>
            <a:off x="10236484" y="2283128"/>
            <a:ext cx="1441271" cy="9495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staff prepare Plan Approval letter and coordination with Construction Inspectors</a:t>
            </a: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7F6C5018-FA04-4460-8D76-6F43B23ED637}"/>
              </a:ext>
            </a:extLst>
          </p:cNvPr>
          <p:cNvCxnSpPr>
            <a:cxnSpLocks/>
            <a:stCxn id="187" idx="0"/>
            <a:endCxn id="189" idx="2"/>
          </p:cNvCxnSpPr>
          <p:nvPr/>
        </p:nvCxnSpPr>
        <p:spPr>
          <a:xfrm flipH="1" flipV="1">
            <a:off x="8721613" y="1093529"/>
            <a:ext cx="5041" cy="180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Slide Number Placeholder 203">
            <a:extLst>
              <a:ext uri="{FF2B5EF4-FFF2-40B4-BE49-F238E27FC236}">
                <a16:creationId xmlns:a16="http://schemas.microsoft.com/office/drawing/2014/main" id="{BB84498B-843D-4416-B8E2-73D88E4D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1</a:t>
            </a:fld>
            <a:endParaRPr lang="en-US" dirty="0"/>
          </a:p>
        </p:txBody>
      </p:sp>
      <p:cxnSp>
        <p:nvCxnSpPr>
          <p:cNvPr id="210" name="Connector: Elbow 209">
            <a:extLst>
              <a:ext uri="{FF2B5EF4-FFF2-40B4-BE49-F238E27FC236}">
                <a16:creationId xmlns:a16="http://schemas.microsoft.com/office/drawing/2014/main" id="{A87B8B12-DA37-4DFF-9C36-512F961B468C}"/>
              </a:ext>
            </a:extLst>
          </p:cNvPr>
          <p:cNvCxnSpPr>
            <a:cxnSpLocks/>
            <a:stCxn id="12" idx="3"/>
            <a:endCxn id="9" idx="2"/>
          </p:cNvCxnSpPr>
          <p:nvPr/>
        </p:nvCxnSpPr>
        <p:spPr>
          <a:xfrm flipV="1">
            <a:off x="4576868" y="2024982"/>
            <a:ext cx="2049392" cy="2623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or: Elbow 211">
            <a:extLst>
              <a:ext uri="{FF2B5EF4-FFF2-40B4-BE49-F238E27FC236}">
                <a16:creationId xmlns:a16="http://schemas.microsoft.com/office/drawing/2014/main" id="{33F26F53-516C-4585-A9EB-1569C353BEBF}"/>
              </a:ext>
            </a:extLst>
          </p:cNvPr>
          <p:cNvCxnSpPr>
            <a:cxnSpLocks/>
            <a:stCxn id="8" idx="3"/>
            <a:endCxn id="15" idx="0"/>
          </p:cNvCxnSpPr>
          <p:nvPr/>
        </p:nvCxnSpPr>
        <p:spPr>
          <a:xfrm>
            <a:off x="1976113" y="748763"/>
            <a:ext cx="876111" cy="4084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" name="Connector: Elbow 214">
            <a:extLst>
              <a:ext uri="{FF2B5EF4-FFF2-40B4-BE49-F238E27FC236}">
                <a16:creationId xmlns:a16="http://schemas.microsoft.com/office/drawing/2014/main" id="{A55AC1AD-B19F-4DE3-8962-9E3E18262AB6}"/>
              </a:ext>
            </a:extLst>
          </p:cNvPr>
          <p:cNvCxnSpPr>
            <a:stCxn id="9" idx="0"/>
            <a:endCxn id="13" idx="3"/>
          </p:cNvCxnSpPr>
          <p:nvPr/>
        </p:nvCxnSpPr>
        <p:spPr>
          <a:xfrm rot="16200000" flipV="1">
            <a:off x="5484357" y="48941"/>
            <a:ext cx="362389" cy="19214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ctor: Elbow 216">
            <a:extLst>
              <a:ext uri="{FF2B5EF4-FFF2-40B4-BE49-F238E27FC236}">
                <a16:creationId xmlns:a16="http://schemas.microsoft.com/office/drawing/2014/main" id="{42CCED8B-2A85-4849-AF03-27D4EA81B1EB}"/>
              </a:ext>
            </a:extLst>
          </p:cNvPr>
          <p:cNvCxnSpPr>
            <a:cxnSpLocks/>
            <a:stCxn id="13" idx="1"/>
            <a:endCxn id="15" idx="0"/>
          </p:cNvCxnSpPr>
          <p:nvPr/>
        </p:nvCxnSpPr>
        <p:spPr>
          <a:xfrm rot="10800000" flipV="1">
            <a:off x="2852224" y="828455"/>
            <a:ext cx="810312" cy="3287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2" name="Connector: Elbow 221">
            <a:extLst>
              <a:ext uri="{FF2B5EF4-FFF2-40B4-BE49-F238E27FC236}">
                <a16:creationId xmlns:a16="http://schemas.microsoft.com/office/drawing/2014/main" id="{682A0445-658C-4814-9B29-F080F526F157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rot="5400000">
            <a:off x="2050289" y="1567067"/>
            <a:ext cx="267400" cy="100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AE3D20BA-74D2-4A54-A7DF-C0CB19A5A775}"/>
              </a:ext>
            </a:extLst>
          </p:cNvPr>
          <p:cNvCxnSpPr>
            <a:cxnSpLocks/>
            <a:stCxn id="17" idx="3"/>
            <a:endCxn id="12" idx="1"/>
          </p:cNvCxnSpPr>
          <p:nvPr/>
        </p:nvCxnSpPr>
        <p:spPr>
          <a:xfrm flipV="1">
            <a:off x="2399930" y="2287292"/>
            <a:ext cx="419977" cy="2317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or: Elbow 225">
            <a:extLst>
              <a:ext uri="{FF2B5EF4-FFF2-40B4-BE49-F238E27FC236}">
                <a16:creationId xmlns:a16="http://schemas.microsoft.com/office/drawing/2014/main" id="{860AC569-8AC4-4E7B-B097-0183226E7C4D}"/>
              </a:ext>
            </a:extLst>
          </p:cNvPr>
          <p:cNvCxnSpPr>
            <a:cxnSpLocks/>
            <a:stCxn id="12" idx="2"/>
            <a:endCxn id="19" idx="2"/>
          </p:cNvCxnSpPr>
          <p:nvPr/>
        </p:nvCxnSpPr>
        <p:spPr>
          <a:xfrm rot="5400000" flipH="1" flipV="1">
            <a:off x="4083536" y="1579151"/>
            <a:ext cx="713252" cy="1483549"/>
          </a:xfrm>
          <a:prstGeom prst="bentConnector3">
            <a:avLst>
              <a:gd name="adj1" fmla="val -3205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or: Elbow 233">
            <a:extLst>
              <a:ext uri="{FF2B5EF4-FFF2-40B4-BE49-F238E27FC236}">
                <a16:creationId xmlns:a16="http://schemas.microsoft.com/office/drawing/2014/main" id="{2B06B1D7-D3FB-490F-91B5-524281129CFC}"/>
              </a:ext>
            </a:extLst>
          </p:cNvPr>
          <p:cNvCxnSpPr>
            <a:cxnSpLocks/>
            <a:stCxn id="194" idx="3"/>
            <a:endCxn id="36" idx="2"/>
          </p:cNvCxnSpPr>
          <p:nvPr/>
        </p:nvCxnSpPr>
        <p:spPr>
          <a:xfrm flipH="1" flipV="1">
            <a:off x="11167403" y="1841566"/>
            <a:ext cx="510352" cy="916335"/>
          </a:xfrm>
          <a:prstGeom prst="bentConnector4">
            <a:avLst>
              <a:gd name="adj1" fmla="val -44793"/>
              <a:gd name="adj2" fmla="val 741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or: Elbow 235">
            <a:extLst>
              <a:ext uri="{FF2B5EF4-FFF2-40B4-BE49-F238E27FC236}">
                <a16:creationId xmlns:a16="http://schemas.microsoft.com/office/drawing/2014/main" id="{20E1A165-45D0-4BA6-9581-3FE90D579FC7}"/>
              </a:ext>
            </a:extLst>
          </p:cNvPr>
          <p:cNvCxnSpPr>
            <a:stCxn id="189" idx="3"/>
            <a:endCxn id="194" idx="1"/>
          </p:cNvCxnSpPr>
          <p:nvPr/>
        </p:nvCxnSpPr>
        <p:spPr>
          <a:xfrm>
            <a:off x="9442248" y="779989"/>
            <a:ext cx="794236" cy="19779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B6B1D46B-9F6A-425C-9DAA-492AF3932C68}"/>
              </a:ext>
            </a:extLst>
          </p:cNvPr>
          <p:cNvSpPr txBox="1"/>
          <p:nvPr/>
        </p:nvSpPr>
        <p:spPr>
          <a:xfrm>
            <a:off x="2470265" y="-15496"/>
            <a:ext cx="735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Recycled Water Application Process Flow Chart Part 1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83ED95AE-8E83-44CB-826C-C274E0EDD6DE}"/>
              </a:ext>
            </a:extLst>
          </p:cNvPr>
          <p:cNvSpPr txBox="1"/>
          <p:nvPr/>
        </p:nvSpPr>
        <p:spPr>
          <a:xfrm>
            <a:off x="-27601" y="174682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Recycled Water </a:t>
            </a:r>
          </a:p>
          <a:p>
            <a:pPr algn="ctr"/>
            <a:r>
              <a:rPr lang="en-US" sz="1600" dirty="0"/>
              <a:t>Customer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6B3D7A2E-16AF-4108-A337-E73AB7BBFF23}"/>
              </a:ext>
            </a:extLst>
          </p:cNvPr>
          <p:cNvSpPr txBox="1"/>
          <p:nvPr/>
        </p:nvSpPr>
        <p:spPr>
          <a:xfrm>
            <a:off x="-10143" y="1687392"/>
            <a:ext cx="430887" cy="51555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b="1" dirty="0"/>
              <a:t>Marina Coast Water District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EB1DE70B-0879-44C9-B11E-A71EF9CFF74F}"/>
              </a:ext>
            </a:extLst>
          </p:cNvPr>
          <p:cNvSpPr txBox="1"/>
          <p:nvPr/>
        </p:nvSpPr>
        <p:spPr>
          <a:xfrm>
            <a:off x="514149" y="3886585"/>
            <a:ext cx="400110" cy="1006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Operations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CC8FEEB-6506-4675-973C-E112B076D43E}"/>
              </a:ext>
            </a:extLst>
          </p:cNvPr>
          <p:cNvSpPr txBox="1"/>
          <p:nvPr/>
        </p:nvSpPr>
        <p:spPr>
          <a:xfrm>
            <a:off x="526619" y="1563021"/>
            <a:ext cx="400110" cy="12567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Engineering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3A507BBC-2A4A-4BC1-882E-E5070F9EAC4F}"/>
              </a:ext>
            </a:extLst>
          </p:cNvPr>
          <p:cNvCxnSpPr/>
          <p:nvPr/>
        </p:nvCxnSpPr>
        <p:spPr>
          <a:xfrm flipV="1">
            <a:off x="446834" y="5314108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8314D181-3622-48F8-97ED-88348ECC9A4D}"/>
              </a:ext>
            </a:extLst>
          </p:cNvPr>
          <p:cNvSpPr txBox="1"/>
          <p:nvPr/>
        </p:nvSpPr>
        <p:spPr>
          <a:xfrm>
            <a:off x="558549" y="5386402"/>
            <a:ext cx="615553" cy="8955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Customer Service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ADAFBEF4-8CB4-43F9-9919-4D4F43D772CF}"/>
              </a:ext>
            </a:extLst>
          </p:cNvPr>
          <p:cNvSpPr txBox="1"/>
          <p:nvPr/>
        </p:nvSpPr>
        <p:spPr>
          <a:xfrm>
            <a:off x="10651901" y="4006961"/>
            <a:ext cx="123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Next Page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6690E6-6039-4BAA-AE0D-EF92EEAF52BC}"/>
              </a:ext>
            </a:extLst>
          </p:cNvPr>
          <p:cNvSpPr txBox="1"/>
          <p:nvPr/>
        </p:nvSpPr>
        <p:spPr>
          <a:xfrm>
            <a:off x="3469786" y="2776360"/>
            <a:ext cx="426718" cy="27699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Yes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C0D89AF6-BF4E-4925-8EBD-F81096AE1260}"/>
              </a:ext>
            </a:extLst>
          </p:cNvPr>
          <p:cNvCxnSpPr>
            <a:stCxn id="19" idx="0"/>
            <a:endCxn id="13" idx="3"/>
          </p:cNvCxnSpPr>
          <p:nvPr/>
        </p:nvCxnSpPr>
        <p:spPr>
          <a:xfrm rot="16200000" flipV="1">
            <a:off x="4754414" y="778884"/>
            <a:ext cx="377953" cy="4770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FEC63C74-58F2-4757-B2A8-FF097E918CAC}"/>
              </a:ext>
            </a:extLst>
          </p:cNvPr>
          <p:cNvSpPr txBox="1"/>
          <p:nvPr/>
        </p:nvSpPr>
        <p:spPr>
          <a:xfrm>
            <a:off x="4624046" y="2134139"/>
            <a:ext cx="426718" cy="27699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24182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0F50E2B-C0D6-485E-AE57-0852AF982149}"/>
              </a:ext>
            </a:extLst>
          </p:cNvPr>
          <p:cNvCxnSpPr>
            <a:cxnSpLocks/>
          </p:cNvCxnSpPr>
          <p:nvPr/>
        </p:nvCxnSpPr>
        <p:spPr>
          <a:xfrm flipV="1">
            <a:off x="700871" y="2836577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B5719E57-CFFE-48CF-ADA5-9148075FF01C}"/>
              </a:ext>
            </a:extLst>
          </p:cNvPr>
          <p:cNvSpPr txBox="1"/>
          <p:nvPr/>
        </p:nvSpPr>
        <p:spPr>
          <a:xfrm>
            <a:off x="8632706" y="1267093"/>
            <a:ext cx="1162967" cy="27699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Passing results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55AD19F5-276E-4AD4-BFB2-5F146737CDA5}"/>
              </a:ext>
            </a:extLst>
          </p:cNvPr>
          <p:cNvCxnSpPr/>
          <p:nvPr/>
        </p:nvCxnSpPr>
        <p:spPr>
          <a:xfrm>
            <a:off x="-10143" y="16176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nual Operation 13">
            <a:extLst>
              <a:ext uri="{FF2B5EF4-FFF2-40B4-BE49-F238E27FC236}">
                <a16:creationId xmlns:a16="http://schemas.microsoft.com/office/drawing/2014/main" id="{A1AF7361-8FA4-414F-AA47-B88F9EF7B121}"/>
              </a:ext>
            </a:extLst>
          </p:cNvPr>
          <p:cNvSpPr/>
          <p:nvPr/>
        </p:nvSpPr>
        <p:spPr>
          <a:xfrm>
            <a:off x="2619674" y="1695084"/>
            <a:ext cx="1262471" cy="55520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Construction Inspection</a:t>
            </a:r>
          </a:p>
        </p:txBody>
      </p:sp>
      <p:sp>
        <p:nvSpPr>
          <p:cNvPr id="18" name="Flowchart: Decision 17">
            <a:extLst>
              <a:ext uri="{FF2B5EF4-FFF2-40B4-BE49-F238E27FC236}">
                <a16:creationId xmlns:a16="http://schemas.microsoft.com/office/drawing/2014/main" id="{4F016440-71BA-43D6-B42D-B56B54AC9D7B}"/>
              </a:ext>
            </a:extLst>
          </p:cNvPr>
          <p:cNvSpPr/>
          <p:nvPr/>
        </p:nvSpPr>
        <p:spPr>
          <a:xfrm>
            <a:off x="5840930" y="4011510"/>
            <a:ext cx="2390780" cy="11799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Installation of the temporary hydrant jumper and meter?</a:t>
            </a:r>
          </a:p>
        </p:txBody>
      </p:sp>
      <p:sp>
        <p:nvSpPr>
          <p:cNvPr id="36" name="Flowchart: Document 35">
            <a:extLst>
              <a:ext uri="{FF2B5EF4-FFF2-40B4-BE49-F238E27FC236}">
                <a16:creationId xmlns:a16="http://schemas.microsoft.com/office/drawing/2014/main" id="{64711508-5506-4520-97FA-2326436A40A1}"/>
              </a:ext>
            </a:extLst>
          </p:cNvPr>
          <p:cNvSpPr/>
          <p:nvPr/>
        </p:nvSpPr>
        <p:spPr>
          <a:xfrm>
            <a:off x="926729" y="1423241"/>
            <a:ext cx="1141325" cy="777478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Recycled Water Plan Approval</a:t>
            </a:r>
            <a:endParaRPr lang="en-US" sz="1050" dirty="0"/>
          </a:p>
        </p:txBody>
      </p:sp>
      <p:sp>
        <p:nvSpPr>
          <p:cNvPr id="109" name="Flowchart: Process 108">
            <a:extLst>
              <a:ext uri="{FF2B5EF4-FFF2-40B4-BE49-F238E27FC236}">
                <a16:creationId xmlns:a16="http://schemas.microsoft.com/office/drawing/2014/main" id="{433496A7-7D76-4AA6-8B50-E9FBD4C224D5}"/>
              </a:ext>
            </a:extLst>
          </p:cNvPr>
          <p:cNvSpPr/>
          <p:nvPr/>
        </p:nvSpPr>
        <p:spPr>
          <a:xfrm>
            <a:off x="705706" y="378792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commences construction</a:t>
            </a:r>
          </a:p>
        </p:txBody>
      </p:sp>
      <p:sp>
        <p:nvSpPr>
          <p:cNvPr id="110" name="Flowchart: Process 109">
            <a:extLst>
              <a:ext uri="{FF2B5EF4-FFF2-40B4-BE49-F238E27FC236}">
                <a16:creationId xmlns:a16="http://schemas.microsoft.com/office/drawing/2014/main" id="{9DA83981-F7B9-4DF3-A40D-738C413EB050}"/>
              </a:ext>
            </a:extLst>
          </p:cNvPr>
          <p:cNvSpPr/>
          <p:nvPr/>
        </p:nvSpPr>
        <p:spPr>
          <a:xfrm>
            <a:off x="2752728" y="705521"/>
            <a:ext cx="991142" cy="777478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assist with site inspections</a:t>
            </a:r>
          </a:p>
        </p:txBody>
      </p:sp>
      <p:sp>
        <p:nvSpPr>
          <p:cNvPr id="114" name="Flowchart: Document 113">
            <a:extLst>
              <a:ext uri="{FF2B5EF4-FFF2-40B4-BE49-F238E27FC236}">
                <a16:creationId xmlns:a16="http://schemas.microsoft.com/office/drawing/2014/main" id="{91AC331C-A604-41ED-ADA4-24131FF39300}"/>
              </a:ext>
            </a:extLst>
          </p:cNvPr>
          <p:cNvSpPr/>
          <p:nvPr/>
        </p:nvSpPr>
        <p:spPr>
          <a:xfrm>
            <a:off x="8177089" y="1519704"/>
            <a:ext cx="1081354" cy="731912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CCC Results submitted to MCWD within 15 days</a:t>
            </a:r>
          </a:p>
        </p:txBody>
      </p:sp>
      <p:sp>
        <p:nvSpPr>
          <p:cNvPr id="124" name="Flowchart: Process 123">
            <a:extLst>
              <a:ext uri="{FF2B5EF4-FFF2-40B4-BE49-F238E27FC236}">
                <a16:creationId xmlns:a16="http://schemas.microsoft.com/office/drawing/2014/main" id="{062F259E-152C-44A8-AF9B-89E80035DD43}"/>
              </a:ext>
            </a:extLst>
          </p:cNvPr>
          <p:cNvSpPr/>
          <p:nvPr/>
        </p:nvSpPr>
        <p:spPr>
          <a:xfrm>
            <a:off x="4367646" y="685912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notifies regulatory agencies of initial cross-connection test</a:t>
            </a:r>
          </a:p>
        </p:txBody>
      </p:sp>
      <p:sp>
        <p:nvSpPr>
          <p:cNvPr id="125" name="Flowchart: Process 124">
            <a:extLst>
              <a:ext uri="{FF2B5EF4-FFF2-40B4-BE49-F238E27FC236}">
                <a16:creationId xmlns:a16="http://schemas.microsoft.com/office/drawing/2014/main" id="{882DE56E-CC1F-46D3-8C93-A5AB17404C6D}"/>
              </a:ext>
            </a:extLst>
          </p:cNvPr>
          <p:cNvSpPr/>
          <p:nvPr/>
        </p:nvSpPr>
        <p:spPr>
          <a:xfrm>
            <a:off x="2843589" y="3098282"/>
            <a:ext cx="991142" cy="4612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Operations staff verify</a:t>
            </a:r>
          </a:p>
        </p:txBody>
      </p:sp>
      <p:sp>
        <p:nvSpPr>
          <p:cNvPr id="127" name="Flowchart: Process 126">
            <a:extLst>
              <a:ext uri="{FF2B5EF4-FFF2-40B4-BE49-F238E27FC236}">
                <a16:creationId xmlns:a16="http://schemas.microsoft.com/office/drawing/2014/main" id="{03BD68A6-1EC1-4EF3-8C19-D7AA989C2411}"/>
              </a:ext>
            </a:extLst>
          </p:cNvPr>
          <p:cNvSpPr/>
          <p:nvPr/>
        </p:nvSpPr>
        <p:spPr>
          <a:xfrm>
            <a:off x="7952025" y="674914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completes initial cross-connection test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917188D2-7AEA-4814-A703-A366E3DA7889}"/>
              </a:ext>
            </a:extLst>
          </p:cNvPr>
          <p:cNvCxnSpPr>
            <a:cxnSpLocks/>
            <a:stCxn id="36" idx="0"/>
            <a:endCxn id="109" idx="2"/>
          </p:cNvCxnSpPr>
          <p:nvPr/>
        </p:nvCxnSpPr>
        <p:spPr>
          <a:xfrm flipH="1" flipV="1">
            <a:off x="1426342" y="1005872"/>
            <a:ext cx="71050" cy="417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3" name="Connector: Elbow 142">
            <a:extLst>
              <a:ext uri="{FF2B5EF4-FFF2-40B4-BE49-F238E27FC236}">
                <a16:creationId xmlns:a16="http://schemas.microsoft.com/office/drawing/2014/main" id="{AC0ABF86-B61A-48EB-87A3-BB6ECF539A65}"/>
              </a:ext>
            </a:extLst>
          </p:cNvPr>
          <p:cNvCxnSpPr>
            <a:cxnSpLocks/>
            <a:stCxn id="109" idx="3"/>
            <a:endCxn id="110" idx="1"/>
          </p:cNvCxnSpPr>
          <p:nvPr/>
        </p:nvCxnSpPr>
        <p:spPr>
          <a:xfrm>
            <a:off x="2146977" y="692332"/>
            <a:ext cx="605751" cy="4019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Connector: Elbow 146">
            <a:extLst>
              <a:ext uri="{FF2B5EF4-FFF2-40B4-BE49-F238E27FC236}">
                <a16:creationId xmlns:a16="http://schemas.microsoft.com/office/drawing/2014/main" id="{86F57916-47DE-45B9-8BD0-8778B27FE938}"/>
              </a:ext>
            </a:extLst>
          </p:cNvPr>
          <p:cNvCxnSpPr>
            <a:cxnSpLocks/>
            <a:stCxn id="110" idx="3"/>
            <a:endCxn id="124" idx="1"/>
          </p:cNvCxnSpPr>
          <p:nvPr/>
        </p:nvCxnSpPr>
        <p:spPr>
          <a:xfrm flipV="1">
            <a:off x="3743870" y="999452"/>
            <a:ext cx="623776" cy="9480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785C47F-A0B9-4224-81C8-C7A5CBBCC47F}"/>
              </a:ext>
            </a:extLst>
          </p:cNvPr>
          <p:cNvCxnSpPr>
            <a:cxnSpLocks/>
            <a:stCxn id="14" idx="0"/>
            <a:endCxn id="110" idx="2"/>
          </p:cNvCxnSpPr>
          <p:nvPr/>
        </p:nvCxnSpPr>
        <p:spPr>
          <a:xfrm rot="16200000" flipV="1">
            <a:off x="3143563" y="1587736"/>
            <a:ext cx="212085" cy="26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8B70D98-DC06-41A4-8465-56E941C4B228}"/>
              </a:ext>
            </a:extLst>
          </p:cNvPr>
          <p:cNvCxnSpPr>
            <a:cxnSpLocks/>
            <a:stCxn id="124" idx="3"/>
            <a:endCxn id="127" idx="1"/>
          </p:cNvCxnSpPr>
          <p:nvPr/>
        </p:nvCxnSpPr>
        <p:spPr>
          <a:xfrm flipV="1">
            <a:off x="5808917" y="988454"/>
            <a:ext cx="2143108" cy="10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7C829A7-2A3F-4D94-BAA6-6BF9A6BEA146}"/>
              </a:ext>
            </a:extLst>
          </p:cNvPr>
          <p:cNvCxnSpPr>
            <a:cxnSpLocks/>
            <a:stCxn id="127" idx="2"/>
            <a:endCxn id="114" idx="0"/>
          </p:cNvCxnSpPr>
          <p:nvPr/>
        </p:nvCxnSpPr>
        <p:spPr>
          <a:xfrm>
            <a:off x="8672661" y="1301994"/>
            <a:ext cx="45105" cy="217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Flowchart: Process 76">
            <a:extLst>
              <a:ext uri="{FF2B5EF4-FFF2-40B4-BE49-F238E27FC236}">
                <a16:creationId xmlns:a16="http://schemas.microsoft.com/office/drawing/2014/main" id="{8FA2AA37-39C5-4932-B0D7-26D3D71D5F0B}"/>
              </a:ext>
            </a:extLst>
          </p:cNvPr>
          <p:cNvSpPr/>
          <p:nvPr/>
        </p:nvSpPr>
        <p:spPr>
          <a:xfrm>
            <a:off x="8198098" y="3199528"/>
            <a:ext cx="991142" cy="4612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Operations staff verify</a:t>
            </a:r>
          </a:p>
        </p:txBody>
      </p:sp>
      <p:sp>
        <p:nvSpPr>
          <p:cNvPr id="78" name="Flowchart: Process 77">
            <a:extLst>
              <a:ext uri="{FF2B5EF4-FFF2-40B4-BE49-F238E27FC236}">
                <a16:creationId xmlns:a16="http://schemas.microsoft.com/office/drawing/2014/main" id="{7A0F78B5-C868-4A75-8D0D-8742AE9AEFFC}"/>
              </a:ext>
            </a:extLst>
          </p:cNvPr>
          <p:cNvSpPr/>
          <p:nvPr/>
        </p:nvSpPr>
        <p:spPr>
          <a:xfrm>
            <a:off x="2853501" y="2415276"/>
            <a:ext cx="860346" cy="5825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Test results</a:t>
            </a:r>
          </a:p>
        </p:txBody>
      </p:sp>
      <p:sp>
        <p:nvSpPr>
          <p:cNvPr id="79" name="Flowchart: Process 78">
            <a:extLst>
              <a:ext uri="{FF2B5EF4-FFF2-40B4-BE49-F238E27FC236}">
                <a16:creationId xmlns:a16="http://schemas.microsoft.com/office/drawing/2014/main" id="{08D817A4-6491-45C4-8E65-6DE601FC85B9}"/>
              </a:ext>
            </a:extLst>
          </p:cNvPr>
          <p:cNvSpPr/>
          <p:nvPr/>
        </p:nvSpPr>
        <p:spPr>
          <a:xfrm>
            <a:off x="8238052" y="2522662"/>
            <a:ext cx="860346" cy="5825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Test results</a:t>
            </a:r>
          </a:p>
        </p:txBody>
      </p:sp>
      <p:sp>
        <p:nvSpPr>
          <p:cNvPr id="80" name="Flowchart: Document 79">
            <a:extLst>
              <a:ext uri="{FF2B5EF4-FFF2-40B4-BE49-F238E27FC236}">
                <a16:creationId xmlns:a16="http://schemas.microsoft.com/office/drawing/2014/main" id="{6ECDAF3D-C549-4ED9-ABEE-0E3D50DA62DD}"/>
              </a:ext>
            </a:extLst>
          </p:cNvPr>
          <p:cNvSpPr/>
          <p:nvPr/>
        </p:nvSpPr>
        <p:spPr>
          <a:xfrm>
            <a:off x="6320533" y="1484093"/>
            <a:ext cx="1081355" cy="708153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Temporary Hydrant connection request</a:t>
            </a:r>
          </a:p>
        </p:txBody>
      </p:sp>
      <p:sp>
        <p:nvSpPr>
          <p:cNvPr id="84" name="Flowchart: Process 83">
            <a:extLst>
              <a:ext uri="{FF2B5EF4-FFF2-40B4-BE49-F238E27FC236}">
                <a16:creationId xmlns:a16="http://schemas.microsoft.com/office/drawing/2014/main" id="{58D4D067-13E5-4CA8-81A6-F3D3A52BBC36}"/>
              </a:ext>
            </a:extLst>
          </p:cNvPr>
          <p:cNvSpPr/>
          <p:nvPr/>
        </p:nvSpPr>
        <p:spPr>
          <a:xfrm>
            <a:off x="10071498" y="650572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Submits As-builts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137ED2F-C896-4B0E-8FB7-6535A4E796C7}"/>
              </a:ext>
            </a:extLst>
          </p:cNvPr>
          <p:cNvCxnSpPr>
            <a:cxnSpLocks/>
            <a:endCxn id="97" idx="0"/>
          </p:cNvCxnSpPr>
          <p:nvPr/>
        </p:nvCxnSpPr>
        <p:spPr>
          <a:xfrm flipH="1">
            <a:off x="10863560" y="1294430"/>
            <a:ext cx="1" cy="238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B7B947E-E9AF-40E2-86E7-218DC3A880F7}"/>
              </a:ext>
            </a:extLst>
          </p:cNvPr>
          <p:cNvCxnSpPr>
            <a:cxnSpLocks/>
            <a:stCxn id="127" idx="3"/>
            <a:endCxn id="84" idx="1"/>
          </p:cNvCxnSpPr>
          <p:nvPr/>
        </p:nvCxnSpPr>
        <p:spPr>
          <a:xfrm flipV="1">
            <a:off x="9393296" y="964112"/>
            <a:ext cx="678202" cy="24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65AC78A-4C51-47E2-BA6B-0F008C5E4D35}"/>
              </a:ext>
            </a:extLst>
          </p:cNvPr>
          <p:cNvSpPr txBox="1"/>
          <p:nvPr/>
        </p:nvSpPr>
        <p:spPr>
          <a:xfrm>
            <a:off x="11182251" y="3164053"/>
            <a:ext cx="123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Next Page 3</a:t>
            </a:r>
          </a:p>
        </p:txBody>
      </p:sp>
      <p:sp>
        <p:nvSpPr>
          <p:cNvPr id="97" name="Flowchart: Document 96">
            <a:extLst>
              <a:ext uri="{FF2B5EF4-FFF2-40B4-BE49-F238E27FC236}">
                <a16:creationId xmlns:a16="http://schemas.microsoft.com/office/drawing/2014/main" id="{81BF3BBF-58E5-4EE6-95DB-4CD452F9A7B3}"/>
              </a:ext>
            </a:extLst>
          </p:cNvPr>
          <p:cNvSpPr/>
          <p:nvPr/>
        </p:nvSpPr>
        <p:spPr>
          <a:xfrm>
            <a:off x="10367989" y="1532864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Recycled Water As-builts</a:t>
            </a:r>
          </a:p>
        </p:txBody>
      </p:sp>
      <p:sp>
        <p:nvSpPr>
          <p:cNvPr id="64" name="Slide Number Placeholder 63">
            <a:extLst>
              <a:ext uri="{FF2B5EF4-FFF2-40B4-BE49-F238E27FC236}">
                <a16:creationId xmlns:a16="http://schemas.microsoft.com/office/drawing/2014/main" id="{331265E1-6794-433E-9D41-4F2222E9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2</a:t>
            </a:fld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D821BF-31A6-4BEA-8CA2-D55B121C1E9E}"/>
              </a:ext>
            </a:extLst>
          </p:cNvPr>
          <p:cNvSpPr txBox="1"/>
          <p:nvPr/>
        </p:nvSpPr>
        <p:spPr>
          <a:xfrm>
            <a:off x="1987031" y="0"/>
            <a:ext cx="82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Recycled Water Construction Process Flow Chart Part 2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93D83970-7D91-49F6-9A6D-9F54DAC659DF}"/>
              </a:ext>
            </a:extLst>
          </p:cNvPr>
          <p:cNvCxnSpPr/>
          <p:nvPr/>
        </p:nvCxnSpPr>
        <p:spPr>
          <a:xfrm>
            <a:off x="-27601" y="553537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52C187EF-D6BB-4286-B2CA-9643FF71264C}"/>
              </a:ext>
            </a:extLst>
          </p:cNvPr>
          <p:cNvSpPr txBox="1"/>
          <p:nvPr/>
        </p:nvSpPr>
        <p:spPr>
          <a:xfrm>
            <a:off x="-27601" y="174682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Recycled Water </a:t>
            </a:r>
          </a:p>
          <a:p>
            <a:pPr algn="ctr"/>
            <a:r>
              <a:rPr lang="en-US" sz="1600" dirty="0"/>
              <a:t>Customer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0D1D41A2-2837-4D1E-BAF7-2AEACEC0887A}"/>
              </a:ext>
            </a:extLst>
          </p:cNvPr>
          <p:cNvSpPr txBox="1"/>
          <p:nvPr/>
        </p:nvSpPr>
        <p:spPr>
          <a:xfrm>
            <a:off x="-10143" y="2794210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Marina Coast </a:t>
            </a:r>
          </a:p>
          <a:p>
            <a:pPr algn="ctr"/>
            <a:r>
              <a:rPr lang="en-US" sz="1600" dirty="0"/>
              <a:t>Water District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F15CAC2-E8BC-45EA-9822-F7F046F06D99}"/>
              </a:ext>
            </a:extLst>
          </p:cNvPr>
          <p:cNvSpPr txBox="1"/>
          <p:nvPr/>
        </p:nvSpPr>
        <p:spPr>
          <a:xfrm>
            <a:off x="0" y="5562879"/>
            <a:ext cx="923330" cy="14332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State Regulatory</a:t>
            </a:r>
          </a:p>
          <a:p>
            <a:pPr algn="ctr"/>
            <a:r>
              <a:rPr lang="en-US" sz="1600" dirty="0"/>
              <a:t> Authorities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5E11F1E-EEBB-4D16-94F3-E80A4D1B64B3}"/>
              </a:ext>
            </a:extLst>
          </p:cNvPr>
          <p:cNvSpPr txBox="1"/>
          <p:nvPr/>
        </p:nvSpPr>
        <p:spPr>
          <a:xfrm>
            <a:off x="558549" y="2939418"/>
            <a:ext cx="400110" cy="1006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Operations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89B0588-BBD0-4495-A4E1-9124BF098553}"/>
              </a:ext>
            </a:extLst>
          </p:cNvPr>
          <p:cNvSpPr txBox="1"/>
          <p:nvPr/>
        </p:nvSpPr>
        <p:spPr>
          <a:xfrm>
            <a:off x="526619" y="1563021"/>
            <a:ext cx="400110" cy="12567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Engineering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2F38B27-1D63-428C-B5E6-68FB1086B371}"/>
              </a:ext>
            </a:extLst>
          </p:cNvPr>
          <p:cNvCxnSpPr/>
          <p:nvPr/>
        </p:nvCxnSpPr>
        <p:spPr>
          <a:xfrm flipV="1">
            <a:off x="758604" y="4529753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5736DA67-4818-4730-AB2D-49E477F19FD2}"/>
              </a:ext>
            </a:extLst>
          </p:cNvPr>
          <p:cNvSpPr txBox="1"/>
          <p:nvPr/>
        </p:nvSpPr>
        <p:spPr>
          <a:xfrm>
            <a:off x="558549" y="4555364"/>
            <a:ext cx="615553" cy="8955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Customer Service</a:t>
            </a:r>
          </a:p>
        </p:txBody>
      </p:sp>
      <p:sp>
        <p:nvSpPr>
          <p:cNvPr id="131" name="Flowchart: Process 130">
            <a:extLst>
              <a:ext uri="{FF2B5EF4-FFF2-40B4-BE49-F238E27FC236}">
                <a16:creationId xmlns:a16="http://schemas.microsoft.com/office/drawing/2014/main" id="{56BCCC8E-E2D2-4EB6-9BE4-ACDEB95D9F9F}"/>
              </a:ext>
            </a:extLst>
          </p:cNvPr>
          <p:cNvSpPr/>
          <p:nvPr/>
        </p:nvSpPr>
        <p:spPr>
          <a:xfrm>
            <a:off x="6372808" y="2315729"/>
            <a:ext cx="1483242" cy="11132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reviews and submits hydrant connection to Operations for review and install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8C36493-ED3E-44F7-93C8-A0F5B6ECF317}"/>
              </a:ext>
            </a:extLst>
          </p:cNvPr>
          <p:cNvCxnSpPr>
            <a:cxnSpLocks/>
            <a:stCxn id="131" idx="2"/>
            <a:endCxn id="18" idx="0"/>
          </p:cNvCxnSpPr>
          <p:nvPr/>
        </p:nvCxnSpPr>
        <p:spPr>
          <a:xfrm flipH="1">
            <a:off x="7036320" y="3429000"/>
            <a:ext cx="78109" cy="582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F330F4B-765A-4301-BA79-088A12A85BC4}"/>
              </a:ext>
            </a:extLst>
          </p:cNvPr>
          <p:cNvCxnSpPr>
            <a:cxnSpLocks/>
            <a:stCxn id="14" idx="2"/>
            <a:endCxn id="78" idx="0"/>
          </p:cNvCxnSpPr>
          <p:nvPr/>
        </p:nvCxnSpPr>
        <p:spPr>
          <a:xfrm>
            <a:off x="3250910" y="2250286"/>
            <a:ext cx="32764" cy="164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B61EED3-E8DA-42EB-AAB4-6FE69447E416}"/>
              </a:ext>
            </a:extLst>
          </p:cNvPr>
          <p:cNvCxnSpPr>
            <a:cxnSpLocks/>
            <a:stCxn id="114" idx="2"/>
            <a:endCxn id="79" idx="0"/>
          </p:cNvCxnSpPr>
          <p:nvPr/>
        </p:nvCxnSpPr>
        <p:spPr>
          <a:xfrm flipH="1">
            <a:off x="8668225" y="2203228"/>
            <a:ext cx="49541" cy="31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owchart: Process 134">
            <a:extLst>
              <a:ext uri="{FF2B5EF4-FFF2-40B4-BE49-F238E27FC236}">
                <a16:creationId xmlns:a16="http://schemas.microsoft.com/office/drawing/2014/main" id="{9772E6BF-B5C3-4CDC-84FE-A674413C324F}"/>
              </a:ext>
            </a:extLst>
          </p:cNvPr>
          <p:cNvSpPr/>
          <p:nvPr/>
        </p:nvSpPr>
        <p:spPr>
          <a:xfrm>
            <a:off x="10515882" y="2498414"/>
            <a:ext cx="829078" cy="5825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drawings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FD90431A-E1C3-4319-9EF0-CD8BDC08DF4C}"/>
              </a:ext>
            </a:extLst>
          </p:cNvPr>
          <p:cNvCxnSpPr>
            <a:stCxn id="97" idx="2"/>
            <a:endCxn id="135" idx="0"/>
          </p:cNvCxnSpPr>
          <p:nvPr/>
        </p:nvCxnSpPr>
        <p:spPr>
          <a:xfrm>
            <a:off x="10863560" y="2074684"/>
            <a:ext cx="66861" cy="42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A7513CB-3384-4F56-AC39-595CE8024E72}"/>
              </a:ext>
            </a:extLst>
          </p:cNvPr>
          <p:cNvSpPr txBox="1"/>
          <p:nvPr/>
        </p:nvSpPr>
        <p:spPr>
          <a:xfrm>
            <a:off x="964425" y="2191406"/>
            <a:ext cx="1236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Page 2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468D940B-F957-4BA8-9B93-A8A49DDF62F2}"/>
              </a:ext>
            </a:extLst>
          </p:cNvPr>
          <p:cNvCxnSpPr>
            <a:stCxn id="80" idx="2"/>
            <a:endCxn id="131" idx="0"/>
          </p:cNvCxnSpPr>
          <p:nvPr/>
        </p:nvCxnSpPr>
        <p:spPr>
          <a:xfrm rot="16200000" flipH="1">
            <a:off x="6902670" y="2103970"/>
            <a:ext cx="170300" cy="2532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B1F645F-CA42-4380-9FD1-1697F290EE04}"/>
              </a:ext>
            </a:extLst>
          </p:cNvPr>
          <p:cNvCxnSpPr>
            <a:cxnSpLocks/>
          </p:cNvCxnSpPr>
          <p:nvPr/>
        </p:nvCxnSpPr>
        <p:spPr>
          <a:xfrm>
            <a:off x="11565022" y="982826"/>
            <a:ext cx="335679" cy="79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90E1F2BC-F6E7-4955-92E9-EE7DC5EDF5F9}"/>
              </a:ext>
            </a:extLst>
          </p:cNvPr>
          <p:cNvCxnSpPr>
            <a:cxnSpLocks/>
            <a:endCxn id="70" idx="0"/>
          </p:cNvCxnSpPr>
          <p:nvPr/>
        </p:nvCxnSpPr>
        <p:spPr>
          <a:xfrm rot="16200000" flipH="1">
            <a:off x="2792808" y="3256233"/>
            <a:ext cx="4285276" cy="875724"/>
          </a:xfrm>
          <a:prstGeom prst="bentConnector3">
            <a:avLst>
              <a:gd name="adj1" fmla="val 8353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Flowchart: Process 69">
            <a:extLst>
              <a:ext uri="{FF2B5EF4-FFF2-40B4-BE49-F238E27FC236}">
                <a16:creationId xmlns:a16="http://schemas.microsoft.com/office/drawing/2014/main" id="{2531A54F-55A6-4E0B-8F96-E00232149EC3}"/>
              </a:ext>
            </a:extLst>
          </p:cNvPr>
          <p:cNvSpPr/>
          <p:nvPr/>
        </p:nvSpPr>
        <p:spPr>
          <a:xfrm>
            <a:off x="4466291" y="5836733"/>
            <a:ext cx="1814033" cy="7603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Must be notified 2 days prior to test date, results submitted within 30 days</a:t>
            </a:r>
          </a:p>
        </p:txBody>
      </p:sp>
      <p:sp>
        <p:nvSpPr>
          <p:cNvPr id="73" name="Flowchart: Process 72">
            <a:extLst>
              <a:ext uri="{FF2B5EF4-FFF2-40B4-BE49-F238E27FC236}">
                <a16:creationId xmlns:a16="http://schemas.microsoft.com/office/drawing/2014/main" id="{402EFC20-FDC4-4964-9A73-F9A79849CDF5}"/>
              </a:ext>
            </a:extLst>
          </p:cNvPr>
          <p:cNvSpPr/>
          <p:nvPr/>
        </p:nvSpPr>
        <p:spPr>
          <a:xfrm>
            <a:off x="4749626" y="2069450"/>
            <a:ext cx="1169460" cy="7024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Must be notified 2 days prior to test</a:t>
            </a:r>
          </a:p>
          <a:p>
            <a:pPr algn="ctr"/>
            <a:endParaRPr lang="en-US" sz="1050" dirty="0"/>
          </a:p>
        </p:txBody>
      </p: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E688F2DD-C66C-4A2C-B078-F52817C82B0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857771" y="1568184"/>
            <a:ext cx="756458" cy="246074"/>
          </a:xfrm>
          <a:prstGeom prst="bentConnector3">
            <a:avLst>
              <a:gd name="adj1" fmla="val 83386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F5F039A-6E1F-4ABC-BF4A-9AEB052AF8AB}"/>
              </a:ext>
            </a:extLst>
          </p:cNvPr>
          <p:cNvCxnSpPr>
            <a:cxnSpLocks/>
            <a:stCxn id="124" idx="2"/>
            <a:endCxn id="80" idx="0"/>
          </p:cNvCxnSpPr>
          <p:nvPr/>
        </p:nvCxnSpPr>
        <p:spPr>
          <a:xfrm rot="16200000" flipH="1">
            <a:off x="5889196" y="512077"/>
            <a:ext cx="171101" cy="17729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Flowchart: Document 86">
            <a:extLst>
              <a:ext uri="{FF2B5EF4-FFF2-40B4-BE49-F238E27FC236}">
                <a16:creationId xmlns:a16="http://schemas.microsoft.com/office/drawing/2014/main" id="{13FCE439-B834-40BF-AAAF-FB3F0303A52E}"/>
              </a:ext>
            </a:extLst>
          </p:cNvPr>
          <p:cNvSpPr/>
          <p:nvPr/>
        </p:nvSpPr>
        <p:spPr>
          <a:xfrm>
            <a:off x="8330591" y="5290215"/>
            <a:ext cx="1081354" cy="731912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CCC Results submitted to State within 30 days of the test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7013BE6A-BF9D-4D2B-8F01-9BD9957D69D6}"/>
              </a:ext>
            </a:extLst>
          </p:cNvPr>
          <p:cNvCxnSpPr>
            <a:stCxn id="79" idx="2"/>
            <a:endCxn id="87" idx="0"/>
          </p:cNvCxnSpPr>
          <p:nvPr/>
        </p:nvCxnSpPr>
        <p:spPr>
          <a:xfrm rot="16200000" flipH="1">
            <a:off x="7677256" y="4096203"/>
            <a:ext cx="2184980" cy="2030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1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AAFE148-B98F-480E-A78B-09EF5CFEDD18}"/>
              </a:ext>
            </a:extLst>
          </p:cNvPr>
          <p:cNvCxnSpPr>
            <a:cxnSpLocks/>
          </p:cNvCxnSpPr>
          <p:nvPr/>
        </p:nvCxnSpPr>
        <p:spPr>
          <a:xfrm flipV="1">
            <a:off x="700871" y="2836577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43C7B01-02EF-4071-8EB3-1CE5183A93EA}"/>
              </a:ext>
            </a:extLst>
          </p:cNvPr>
          <p:cNvCxnSpPr/>
          <p:nvPr/>
        </p:nvCxnSpPr>
        <p:spPr>
          <a:xfrm>
            <a:off x="-10143" y="16176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AB09E60-9D85-4241-87E8-8F003D40B61F}"/>
              </a:ext>
            </a:extLst>
          </p:cNvPr>
          <p:cNvCxnSpPr/>
          <p:nvPr/>
        </p:nvCxnSpPr>
        <p:spPr>
          <a:xfrm>
            <a:off x="80206" y="525670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79CAFB80-A1EA-4025-A9B9-95ADDDCA3DAF}"/>
              </a:ext>
            </a:extLst>
          </p:cNvPr>
          <p:cNvSpPr/>
          <p:nvPr/>
        </p:nvSpPr>
        <p:spPr>
          <a:xfrm>
            <a:off x="7774760" y="2206336"/>
            <a:ext cx="1412693" cy="62662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Notification of Annual Monitoring Requirements</a:t>
            </a:r>
          </a:p>
        </p:txBody>
      </p:sp>
      <p:sp>
        <p:nvSpPr>
          <p:cNvPr id="150" name="Flowchart: Document 149">
            <a:extLst>
              <a:ext uri="{FF2B5EF4-FFF2-40B4-BE49-F238E27FC236}">
                <a16:creationId xmlns:a16="http://schemas.microsoft.com/office/drawing/2014/main" id="{63491200-E8F8-4079-B97C-F015A283D07A}"/>
              </a:ext>
            </a:extLst>
          </p:cNvPr>
          <p:cNvSpPr/>
          <p:nvPr/>
        </p:nvSpPr>
        <p:spPr>
          <a:xfrm>
            <a:off x="9787321" y="5629976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Annual Reporting</a:t>
            </a:r>
          </a:p>
        </p:txBody>
      </p:sp>
      <p:sp>
        <p:nvSpPr>
          <p:cNvPr id="151" name="Flowchart: Document 150">
            <a:extLst>
              <a:ext uri="{FF2B5EF4-FFF2-40B4-BE49-F238E27FC236}">
                <a16:creationId xmlns:a16="http://schemas.microsoft.com/office/drawing/2014/main" id="{1EE20975-B5A7-49C1-8081-F3589D66DF2B}"/>
              </a:ext>
            </a:extLst>
          </p:cNvPr>
          <p:cNvSpPr/>
          <p:nvPr/>
        </p:nvSpPr>
        <p:spPr>
          <a:xfrm>
            <a:off x="9630694" y="1280754"/>
            <a:ext cx="991142" cy="822939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Quarterly Monitoring  submitted to MCWD</a:t>
            </a:r>
          </a:p>
        </p:txBody>
      </p:sp>
      <p:sp>
        <p:nvSpPr>
          <p:cNvPr id="54" name="Flowchart: Document 53">
            <a:extLst>
              <a:ext uri="{FF2B5EF4-FFF2-40B4-BE49-F238E27FC236}">
                <a16:creationId xmlns:a16="http://schemas.microsoft.com/office/drawing/2014/main" id="{B6D68835-A4BE-4820-B537-AAFCB917BEF5}"/>
              </a:ext>
            </a:extLst>
          </p:cNvPr>
          <p:cNvSpPr/>
          <p:nvPr/>
        </p:nvSpPr>
        <p:spPr>
          <a:xfrm>
            <a:off x="3777539" y="1430789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Meter Application</a:t>
            </a:r>
          </a:p>
        </p:txBody>
      </p:sp>
      <p:sp>
        <p:nvSpPr>
          <p:cNvPr id="55" name="Flowchart: Process 54">
            <a:extLst>
              <a:ext uri="{FF2B5EF4-FFF2-40B4-BE49-F238E27FC236}">
                <a16:creationId xmlns:a16="http://schemas.microsoft.com/office/drawing/2014/main" id="{4DE42C55-93E7-4015-8DD1-949565E830A5}"/>
              </a:ext>
            </a:extLst>
          </p:cNvPr>
          <p:cNvSpPr/>
          <p:nvPr/>
        </p:nvSpPr>
        <p:spPr>
          <a:xfrm>
            <a:off x="3777539" y="2070878"/>
            <a:ext cx="991142" cy="7603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prepares Inspection Fee Invoice</a:t>
            </a:r>
          </a:p>
        </p:txBody>
      </p:sp>
      <p:sp>
        <p:nvSpPr>
          <p:cNvPr id="57" name="Flowchart: Process 56">
            <a:extLst>
              <a:ext uri="{FF2B5EF4-FFF2-40B4-BE49-F238E27FC236}">
                <a16:creationId xmlns:a16="http://schemas.microsoft.com/office/drawing/2014/main" id="{05CE6477-D7C5-45C6-ABFC-D65D027930BE}"/>
              </a:ext>
            </a:extLst>
          </p:cNvPr>
          <p:cNvSpPr/>
          <p:nvPr/>
        </p:nvSpPr>
        <p:spPr>
          <a:xfrm>
            <a:off x="3743706" y="527508"/>
            <a:ext cx="1053081" cy="73989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completes Meter Application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BE17E32-F4D5-4777-9A0E-EEC7BD003C54}"/>
              </a:ext>
            </a:extLst>
          </p:cNvPr>
          <p:cNvCxnSpPr>
            <a:cxnSpLocks/>
            <a:stCxn id="57" idx="2"/>
            <a:endCxn id="54" idx="0"/>
          </p:cNvCxnSpPr>
          <p:nvPr/>
        </p:nvCxnSpPr>
        <p:spPr>
          <a:xfrm>
            <a:off x="4270247" y="1267403"/>
            <a:ext cx="2863" cy="16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914DB07-B74D-479F-B936-FC549480702F}"/>
              </a:ext>
            </a:extLst>
          </p:cNvPr>
          <p:cNvSpPr txBox="1"/>
          <p:nvPr/>
        </p:nvSpPr>
        <p:spPr>
          <a:xfrm>
            <a:off x="-27601" y="174682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Recycled Water </a:t>
            </a:r>
          </a:p>
          <a:p>
            <a:pPr algn="ctr"/>
            <a:r>
              <a:rPr lang="en-US" sz="1600" dirty="0"/>
              <a:t>Customer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8DAD432-BC2A-45C0-90A9-DAA64EB71373}"/>
              </a:ext>
            </a:extLst>
          </p:cNvPr>
          <p:cNvSpPr txBox="1"/>
          <p:nvPr/>
        </p:nvSpPr>
        <p:spPr>
          <a:xfrm>
            <a:off x="-10143" y="2794210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Marina Coast </a:t>
            </a:r>
          </a:p>
          <a:p>
            <a:pPr algn="ctr"/>
            <a:r>
              <a:rPr lang="en-US" sz="1600" dirty="0"/>
              <a:t>Water District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3498D2C-FC1E-4DD2-A74B-35E360A7992D}"/>
              </a:ext>
            </a:extLst>
          </p:cNvPr>
          <p:cNvSpPr txBox="1"/>
          <p:nvPr/>
        </p:nvSpPr>
        <p:spPr>
          <a:xfrm>
            <a:off x="4037" y="5343532"/>
            <a:ext cx="923330" cy="14332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State Regulatory</a:t>
            </a:r>
          </a:p>
          <a:p>
            <a:pPr algn="ctr"/>
            <a:r>
              <a:rPr lang="en-US" sz="1600" dirty="0"/>
              <a:t> Authorities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FFA2B4-BD22-440F-AAB9-33788B5B3B16}"/>
              </a:ext>
            </a:extLst>
          </p:cNvPr>
          <p:cNvCxnSpPr>
            <a:stCxn id="54" idx="2"/>
            <a:endCxn id="55" idx="0"/>
          </p:cNvCxnSpPr>
          <p:nvPr/>
        </p:nvCxnSpPr>
        <p:spPr>
          <a:xfrm>
            <a:off x="4273110" y="1972609"/>
            <a:ext cx="0" cy="9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109850F-CD29-482C-826C-203A97ED54B7}"/>
              </a:ext>
            </a:extLst>
          </p:cNvPr>
          <p:cNvCxnSpPr>
            <a:cxnSpLocks/>
            <a:stCxn id="55" idx="3"/>
            <a:endCxn id="50" idx="2"/>
          </p:cNvCxnSpPr>
          <p:nvPr/>
        </p:nvCxnSpPr>
        <p:spPr>
          <a:xfrm flipV="1">
            <a:off x="4768681" y="1948907"/>
            <a:ext cx="1012867" cy="50216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706801E-7DF6-41B6-B941-EEF84D6EDDF9}"/>
              </a:ext>
            </a:extLst>
          </p:cNvPr>
          <p:cNvCxnSpPr>
            <a:cxnSpLocks/>
            <a:stCxn id="50" idx="0"/>
            <a:endCxn id="51" idx="2"/>
          </p:cNvCxnSpPr>
          <p:nvPr/>
        </p:nvCxnSpPr>
        <p:spPr>
          <a:xfrm flipV="1">
            <a:off x="5781548" y="1155733"/>
            <a:ext cx="3129" cy="251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Process 77">
            <a:extLst>
              <a:ext uri="{FF2B5EF4-FFF2-40B4-BE49-F238E27FC236}">
                <a16:creationId xmlns:a16="http://schemas.microsoft.com/office/drawing/2014/main" id="{97A9BCDB-F97E-4C8C-930F-29B366177F37}"/>
              </a:ext>
            </a:extLst>
          </p:cNvPr>
          <p:cNvSpPr/>
          <p:nvPr/>
        </p:nvSpPr>
        <p:spPr>
          <a:xfrm>
            <a:off x="6404267" y="1687155"/>
            <a:ext cx="991142" cy="11405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reviews and submits Meter application to Customer Service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DE0CA5CD-F4BE-404C-998F-26738CA05E3E}"/>
              </a:ext>
            </a:extLst>
          </p:cNvPr>
          <p:cNvCxnSpPr>
            <a:cxnSpLocks/>
            <a:stCxn id="51" idx="3"/>
            <a:endCxn id="78" idx="0"/>
          </p:cNvCxnSpPr>
          <p:nvPr/>
        </p:nvCxnSpPr>
        <p:spPr>
          <a:xfrm>
            <a:off x="6505312" y="842193"/>
            <a:ext cx="394526" cy="8449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Flowchart: Process 81">
            <a:extLst>
              <a:ext uri="{FF2B5EF4-FFF2-40B4-BE49-F238E27FC236}">
                <a16:creationId xmlns:a16="http://schemas.microsoft.com/office/drawing/2014/main" id="{C4335F9A-ABC8-4037-9546-F8D1D91A373F}"/>
              </a:ext>
            </a:extLst>
          </p:cNvPr>
          <p:cNvSpPr/>
          <p:nvPr/>
        </p:nvSpPr>
        <p:spPr>
          <a:xfrm>
            <a:off x="6432524" y="4269370"/>
            <a:ext cx="991142" cy="895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Customer Service processes and installs meter</a:t>
            </a:r>
          </a:p>
        </p:txBody>
      </p:sp>
      <p:sp>
        <p:nvSpPr>
          <p:cNvPr id="85" name="Flowchart: Process 84">
            <a:extLst>
              <a:ext uri="{FF2B5EF4-FFF2-40B4-BE49-F238E27FC236}">
                <a16:creationId xmlns:a16="http://schemas.microsoft.com/office/drawing/2014/main" id="{968425F8-AB8C-4539-AA1C-BEB387AFAF3B}"/>
              </a:ext>
            </a:extLst>
          </p:cNvPr>
          <p:cNvSpPr/>
          <p:nvPr/>
        </p:nvSpPr>
        <p:spPr>
          <a:xfrm>
            <a:off x="7743937" y="458488"/>
            <a:ext cx="1441271" cy="95889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completes required quarterly monitoring, training and reporting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8B5A47-CC3A-49E1-B173-FC9F3EDE4C7D}"/>
              </a:ext>
            </a:extLst>
          </p:cNvPr>
          <p:cNvCxnSpPr>
            <a:stCxn id="78" idx="2"/>
            <a:endCxn id="82" idx="0"/>
          </p:cNvCxnSpPr>
          <p:nvPr/>
        </p:nvCxnSpPr>
        <p:spPr>
          <a:xfrm>
            <a:off x="6899838" y="2827680"/>
            <a:ext cx="28257" cy="1441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802CBBB-B3C9-40D8-94C1-5AFA7919913E}"/>
              </a:ext>
            </a:extLst>
          </p:cNvPr>
          <p:cNvCxnSpPr>
            <a:cxnSpLocks/>
            <a:stCxn id="78" idx="3"/>
            <a:endCxn id="11" idx="1"/>
          </p:cNvCxnSpPr>
          <p:nvPr/>
        </p:nvCxnSpPr>
        <p:spPr>
          <a:xfrm>
            <a:off x="7395409" y="2257418"/>
            <a:ext cx="379351" cy="262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5A27482-696F-4139-8EC1-E216B6AC9611}"/>
              </a:ext>
            </a:extLst>
          </p:cNvPr>
          <p:cNvCxnSpPr>
            <a:cxnSpLocks/>
            <a:stCxn id="11" idx="0"/>
            <a:endCxn id="45" idx="2"/>
          </p:cNvCxnSpPr>
          <p:nvPr/>
        </p:nvCxnSpPr>
        <p:spPr>
          <a:xfrm flipH="1" flipV="1">
            <a:off x="8471717" y="2021243"/>
            <a:ext cx="9390" cy="185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9C599D07-DE11-4BF7-ADFA-2A7C49A51CA9}"/>
              </a:ext>
            </a:extLst>
          </p:cNvPr>
          <p:cNvCxnSpPr>
            <a:stCxn id="85" idx="3"/>
            <a:endCxn id="151" idx="0"/>
          </p:cNvCxnSpPr>
          <p:nvPr/>
        </p:nvCxnSpPr>
        <p:spPr>
          <a:xfrm>
            <a:off x="9185208" y="937936"/>
            <a:ext cx="941057" cy="3428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7" name="Flowchart: Process 96">
            <a:extLst>
              <a:ext uri="{FF2B5EF4-FFF2-40B4-BE49-F238E27FC236}">
                <a16:creationId xmlns:a16="http://schemas.microsoft.com/office/drawing/2014/main" id="{5A9411E1-B0D3-42F6-BA05-F0C103A68E26}"/>
              </a:ext>
            </a:extLst>
          </p:cNvPr>
          <p:cNvSpPr/>
          <p:nvPr/>
        </p:nvSpPr>
        <p:spPr>
          <a:xfrm>
            <a:off x="9787321" y="2295103"/>
            <a:ext cx="991142" cy="114052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reviews and submits annual reports to State Regulators</a:t>
            </a: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8D7F62CF-63D5-4518-ACD1-C77703348A5F}"/>
              </a:ext>
            </a:extLst>
          </p:cNvPr>
          <p:cNvCxnSpPr>
            <a:stCxn id="151" idx="3"/>
            <a:endCxn id="97" idx="0"/>
          </p:cNvCxnSpPr>
          <p:nvPr/>
        </p:nvCxnSpPr>
        <p:spPr>
          <a:xfrm flipH="1">
            <a:off x="10282892" y="1692224"/>
            <a:ext cx="338944" cy="602879"/>
          </a:xfrm>
          <a:prstGeom prst="bentConnector4">
            <a:avLst>
              <a:gd name="adj1" fmla="val -67445"/>
              <a:gd name="adj2" fmla="val 8412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AA36BBA-70DE-4C7E-B7D2-D82B59B52579}"/>
              </a:ext>
            </a:extLst>
          </p:cNvPr>
          <p:cNvCxnSpPr>
            <a:stCxn id="97" idx="2"/>
            <a:endCxn id="150" idx="0"/>
          </p:cNvCxnSpPr>
          <p:nvPr/>
        </p:nvCxnSpPr>
        <p:spPr>
          <a:xfrm>
            <a:off x="10282892" y="3435628"/>
            <a:ext cx="0" cy="2194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lide Number Placeholder 68">
            <a:extLst>
              <a:ext uri="{FF2B5EF4-FFF2-40B4-BE49-F238E27FC236}">
                <a16:creationId xmlns:a16="http://schemas.microsoft.com/office/drawing/2014/main" id="{21A361A6-BB9E-49FB-AF09-EF144D14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3</a:t>
            </a:fld>
            <a:endParaRPr lang="en-US" dirty="0"/>
          </a:p>
        </p:txBody>
      </p:sp>
      <p:sp>
        <p:nvSpPr>
          <p:cNvPr id="104" name="Flowchart: Process 103">
            <a:extLst>
              <a:ext uri="{FF2B5EF4-FFF2-40B4-BE49-F238E27FC236}">
                <a16:creationId xmlns:a16="http://schemas.microsoft.com/office/drawing/2014/main" id="{D61222F1-4F81-4DCE-B282-E7738D0035D0}"/>
              </a:ext>
            </a:extLst>
          </p:cNvPr>
          <p:cNvSpPr/>
          <p:nvPr/>
        </p:nvSpPr>
        <p:spPr>
          <a:xfrm>
            <a:off x="8387164" y="3014502"/>
            <a:ext cx="991142" cy="895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Operations complete annual inspections and data necessary for annual report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CD774F3-8623-4C21-8D6D-BDF7D50D6CE5}"/>
              </a:ext>
            </a:extLst>
          </p:cNvPr>
          <p:cNvCxnSpPr>
            <a:cxnSpLocks/>
            <a:stCxn id="104" idx="3"/>
            <a:endCxn id="97" idx="1"/>
          </p:cNvCxnSpPr>
          <p:nvPr/>
        </p:nvCxnSpPr>
        <p:spPr>
          <a:xfrm flipV="1">
            <a:off x="9378306" y="2865366"/>
            <a:ext cx="409015" cy="596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303055B-2320-4C15-9C78-BFD9494122C6}"/>
              </a:ext>
            </a:extLst>
          </p:cNvPr>
          <p:cNvSpPr txBox="1"/>
          <p:nvPr/>
        </p:nvSpPr>
        <p:spPr>
          <a:xfrm>
            <a:off x="1987031" y="0"/>
            <a:ext cx="82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Recycled Water Permit Approval Process Flow Chart Part 3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0DC74E3-C005-4913-9929-33F5B93CF607}"/>
              </a:ext>
            </a:extLst>
          </p:cNvPr>
          <p:cNvSpPr txBox="1"/>
          <p:nvPr/>
        </p:nvSpPr>
        <p:spPr>
          <a:xfrm>
            <a:off x="558549" y="2939418"/>
            <a:ext cx="400110" cy="1006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Operations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0CCEB9C-7FA7-4AF2-A4BC-8794A75344AA}"/>
              </a:ext>
            </a:extLst>
          </p:cNvPr>
          <p:cNvSpPr txBox="1"/>
          <p:nvPr/>
        </p:nvSpPr>
        <p:spPr>
          <a:xfrm>
            <a:off x="526619" y="1563021"/>
            <a:ext cx="400110" cy="12567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Engineering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5559569-9818-43E7-BBBE-986DA1F91593}"/>
              </a:ext>
            </a:extLst>
          </p:cNvPr>
          <p:cNvCxnSpPr/>
          <p:nvPr/>
        </p:nvCxnSpPr>
        <p:spPr>
          <a:xfrm flipV="1">
            <a:off x="757314" y="4181237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FBF1145B-FECC-4217-9AE0-151AD369B479}"/>
              </a:ext>
            </a:extLst>
          </p:cNvPr>
          <p:cNvSpPr txBox="1"/>
          <p:nvPr/>
        </p:nvSpPr>
        <p:spPr>
          <a:xfrm>
            <a:off x="571458" y="4274299"/>
            <a:ext cx="615553" cy="8955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Customer Service</a:t>
            </a:r>
          </a:p>
        </p:txBody>
      </p:sp>
      <p:sp>
        <p:nvSpPr>
          <p:cNvPr id="45" name="Flowchart: Document 44">
            <a:extLst>
              <a:ext uri="{FF2B5EF4-FFF2-40B4-BE49-F238E27FC236}">
                <a16:creationId xmlns:a16="http://schemas.microsoft.com/office/drawing/2014/main" id="{C4DB0EB1-A98F-4A06-A551-DC096F0E7B41}"/>
              </a:ext>
            </a:extLst>
          </p:cNvPr>
          <p:cNvSpPr/>
          <p:nvPr/>
        </p:nvSpPr>
        <p:spPr>
          <a:xfrm>
            <a:off x="7976146" y="1479423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Recycled Water Permit Issued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7F4351-0618-4B88-B577-84D71CC359E2}"/>
              </a:ext>
            </a:extLst>
          </p:cNvPr>
          <p:cNvCxnSpPr>
            <a:cxnSpLocks/>
          </p:cNvCxnSpPr>
          <p:nvPr/>
        </p:nvCxnSpPr>
        <p:spPr>
          <a:xfrm flipH="1" flipV="1">
            <a:off x="8480947" y="1367975"/>
            <a:ext cx="9390" cy="185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Document 49">
            <a:extLst>
              <a:ext uri="{FF2B5EF4-FFF2-40B4-BE49-F238E27FC236}">
                <a16:creationId xmlns:a16="http://schemas.microsoft.com/office/drawing/2014/main" id="{8CE5924E-BBCC-49B4-AB77-F8C77425D1FD}"/>
              </a:ext>
            </a:extLst>
          </p:cNvPr>
          <p:cNvSpPr/>
          <p:nvPr/>
        </p:nvSpPr>
        <p:spPr>
          <a:xfrm>
            <a:off x="5285977" y="1407087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Inspection Fee Invoice</a:t>
            </a:r>
          </a:p>
        </p:txBody>
      </p:sp>
      <p:sp>
        <p:nvSpPr>
          <p:cNvPr id="51" name="Flowchart: Process 50">
            <a:extLst>
              <a:ext uri="{FF2B5EF4-FFF2-40B4-BE49-F238E27FC236}">
                <a16:creationId xmlns:a16="http://schemas.microsoft.com/office/drawing/2014/main" id="{9C25DCA5-6BD0-4D9A-A91A-6478F7116148}"/>
              </a:ext>
            </a:extLst>
          </p:cNvPr>
          <p:cNvSpPr/>
          <p:nvPr/>
        </p:nvSpPr>
        <p:spPr>
          <a:xfrm>
            <a:off x="5064041" y="528653"/>
            <a:ext cx="1441271" cy="62708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Pays Inspection Invoice</a:t>
            </a:r>
          </a:p>
        </p:txBody>
      </p:sp>
      <p:sp>
        <p:nvSpPr>
          <p:cNvPr id="56" name="Flowchart: Process 55">
            <a:extLst>
              <a:ext uri="{FF2B5EF4-FFF2-40B4-BE49-F238E27FC236}">
                <a16:creationId xmlns:a16="http://schemas.microsoft.com/office/drawing/2014/main" id="{CC4CDB50-5B4F-479F-B9DE-0A377630DDDF}"/>
              </a:ext>
            </a:extLst>
          </p:cNvPr>
          <p:cNvSpPr/>
          <p:nvPr/>
        </p:nvSpPr>
        <p:spPr>
          <a:xfrm>
            <a:off x="1171766" y="415838"/>
            <a:ext cx="1053081" cy="73989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Requests Coverage Test and Final Inspection</a:t>
            </a:r>
          </a:p>
        </p:txBody>
      </p:sp>
      <p:sp>
        <p:nvSpPr>
          <p:cNvPr id="66" name="Flowchart: Process 65">
            <a:extLst>
              <a:ext uri="{FF2B5EF4-FFF2-40B4-BE49-F238E27FC236}">
                <a16:creationId xmlns:a16="http://schemas.microsoft.com/office/drawing/2014/main" id="{F4A63544-0695-43AD-A22E-7FEFF8330460}"/>
              </a:ext>
            </a:extLst>
          </p:cNvPr>
          <p:cNvSpPr/>
          <p:nvPr/>
        </p:nvSpPr>
        <p:spPr>
          <a:xfrm>
            <a:off x="887640" y="2033497"/>
            <a:ext cx="991142" cy="8895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Must be notified 2 days prior to final inspection and coverage test</a:t>
            </a:r>
          </a:p>
          <a:p>
            <a:pPr algn="ctr"/>
            <a:endParaRPr lang="en-US" sz="1050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D7B10E70-CEA7-44D4-8D7E-A2E03BF62805}"/>
              </a:ext>
            </a:extLst>
          </p:cNvPr>
          <p:cNvCxnSpPr>
            <a:cxnSpLocks/>
            <a:endCxn id="66" idx="0"/>
          </p:cNvCxnSpPr>
          <p:nvPr/>
        </p:nvCxnSpPr>
        <p:spPr>
          <a:xfrm rot="5400000">
            <a:off x="1111234" y="1446424"/>
            <a:ext cx="859050" cy="3150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3F9F9ECF-935A-44B0-8DE3-BF9994E44256}"/>
              </a:ext>
            </a:extLst>
          </p:cNvPr>
          <p:cNvCxnSpPr>
            <a:cxnSpLocks/>
            <a:stCxn id="56" idx="2"/>
            <a:endCxn id="73" idx="0"/>
          </p:cNvCxnSpPr>
          <p:nvPr/>
        </p:nvCxnSpPr>
        <p:spPr>
          <a:xfrm rot="16200000" flipH="1">
            <a:off x="-360887" y="3214926"/>
            <a:ext cx="4232515" cy="1141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Flowchart: Process 72">
            <a:extLst>
              <a:ext uri="{FF2B5EF4-FFF2-40B4-BE49-F238E27FC236}">
                <a16:creationId xmlns:a16="http://schemas.microsoft.com/office/drawing/2014/main" id="{3299F6FE-6421-4DBD-9593-9BD2B75AFD4C}"/>
              </a:ext>
            </a:extLst>
          </p:cNvPr>
          <p:cNvSpPr/>
          <p:nvPr/>
        </p:nvSpPr>
        <p:spPr>
          <a:xfrm>
            <a:off x="1316863" y="5388248"/>
            <a:ext cx="991142" cy="7603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Must be notified 2 days prior to final inspection and coverage test</a:t>
            </a:r>
          </a:p>
        </p:txBody>
      </p:sp>
      <p:sp>
        <p:nvSpPr>
          <p:cNvPr id="74" name="Flowchart: Document 73">
            <a:extLst>
              <a:ext uri="{FF2B5EF4-FFF2-40B4-BE49-F238E27FC236}">
                <a16:creationId xmlns:a16="http://schemas.microsoft.com/office/drawing/2014/main" id="{D1E9A45B-0B5B-4235-B697-CF793939217B}"/>
              </a:ext>
            </a:extLst>
          </p:cNvPr>
          <p:cNvSpPr/>
          <p:nvPr/>
        </p:nvSpPr>
        <p:spPr>
          <a:xfrm>
            <a:off x="2163678" y="1436096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Coverage Test Inspection Report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01227CBC-F19E-4D1B-AA43-BEAD46BF936A}"/>
              </a:ext>
            </a:extLst>
          </p:cNvPr>
          <p:cNvCxnSpPr>
            <a:endCxn id="74" idx="2"/>
          </p:cNvCxnSpPr>
          <p:nvPr/>
        </p:nvCxnSpPr>
        <p:spPr>
          <a:xfrm flipV="1">
            <a:off x="1917871" y="1977916"/>
            <a:ext cx="741378" cy="5289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CBDA14FE-FE6E-4C3B-BB20-6B10CAA358B8}"/>
              </a:ext>
            </a:extLst>
          </p:cNvPr>
          <p:cNvCxnSpPr>
            <a:cxnSpLocks/>
            <a:stCxn id="74" idx="0"/>
            <a:endCxn id="56" idx="3"/>
          </p:cNvCxnSpPr>
          <p:nvPr/>
        </p:nvCxnSpPr>
        <p:spPr>
          <a:xfrm rot="16200000" flipV="1">
            <a:off x="2116893" y="893740"/>
            <a:ext cx="650310" cy="4344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4AFA706-6718-46C3-B1FF-64BFB8335EDA}"/>
              </a:ext>
            </a:extLst>
          </p:cNvPr>
          <p:cNvCxnSpPr>
            <a:stCxn id="56" idx="3"/>
            <a:endCxn id="57" idx="1"/>
          </p:cNvCxnSpPr>
          <p:nvPr/>
        </p:nvCxnSpPr>
        <p:spPr>
          <a:xfrm>
            <a:off x="2224847" y="785786"/>
            <a:ext cx="1518859" cy="1116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03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D446302-086C-490E-9BCF-C057D3E1E75E}"/>
              </a:ext>
            </a:extLst>
          </p:cNvPr>
          <p:cNvCxnSpPr/>
          <p:nvPr/>
        </p:nvCxnSpPr>
        <p:spPr>
          <a:xfrm>
            <a:off x="-10143" y="16176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2DC1A1F-62B5-4861-8AB3-90E013D7963D}"/>
              </a:ext>
            </a:extLst>
          </p:cNvPr>
          <p:cNvCxnSpPr>
            <a:cxnSpLocks/>
          </p:cNvCxnSpPr>
          <p:nvPr/>
        </p:nvCxnSpPr>
        <p:spPr>
          <a:xfrm flipV="1">
            <a:off x="700871" y="2836577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Flowchart: Process 59">
            <a:extLst>
              <a:ext uri="{FF2B5EF4-FFF2-40B4-BE49-F238E27FC236}">
                <a16:creationId xmlns:a16="http://schemas.microsoft.com/office/drawing/2014/main" id="{5B686E73-1E48-420C-AC64-3596783B13C7}"/>
              </a:ext>
            </a:extLst>
          </p:cNvPr>
          <p:cNvSpPr/>
          <p:nvPr/>
        </p:nvSpPr>
        <p:spPr>
          <a:xfrm>
            <a:off x="1014742" y="417971"/>
            <a:ext cx="1441271" cy="93454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Verbal Notification of Backflow event/cross connection within 24 hours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761D39-A9CC-43CD-9B37-224B733B89A0}"/>
              </a:ext>
            </a:extLst>
          </p:cNvPr>
          <p:cNvCxnSpPr>
            <a:cxnSpLocks/>
            <a:stCxn id="60" idx="2"/>
            <a:endCxn id="63" idx="0"/>
          </p:cNvCxnSpPr>
          <p:nvPr/>
        </p:nvCxnSpPr>
        <p:spPr>
          <a:xfrm flipH="1">
            <a:off x="1735376" y="1352517"/>
            <a:ext cx="2" cy="180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Flowchart: Document 62">
            <a:extLst>
              <a:ext uri="{FF2B5EF4-FFF2-40B4-BE49-F238E27FC236}">
                <a16:creationId xmlns:a16="http://schemas.microsoft.com/office/drawing/2014/main" id="{9B39C3D1-C92E-4804-BE83-7A42D499E934}"/>
              </a:ext>
            </a:extLst>
          </p:cNvPr>
          <p:cNvSpPr/>
          <p:nvPr/>
        </p:nvSpPr>
        <p:spPr>
          <a:xfrm>
            <a:off x="1239805" y="1532632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Cross-Connection Hazard Verbal</a:t>
            </a:r>
          </a:p>
        </p:txBody>
      </p:sp>
      <p:sp>
        <p:nvSpPr>
          <p:cNvPr id="68" name="Flowchart: Process 67">
            <a:extLst>
              <a:ext uri="{FF2B5EF4-FFF2-40B4-BE49-F238E27FC236}">
                <a16:creationId xmlns:a16="http://schemas.microsoft.com/office/drawing/2014/main" id="{3E3BBFE8-BC8C-4CF6-AD1D-2FFC5474EEF8}"/>
              </a:ext>
            </a:extLst>
          </p:cNvPr>
          <p:cNvSpPr/>
          <p:nvPr/>
        </p:nvSpPr>
        <p:spPr>
          <a:xfrm>
            <a:off x="1161530" y="2968048"/>
            <a:ext cx="1149952" cy="8275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 and contact State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7503765-91C3-4452-952B-AECE841C9CA9}"/>
              </a:ext>
            </a:extLst>
          </p:cNvPr>
          <p:cNvCxnSpPr>
            <a:cxnSpLocks/>
            <a:stCxn id="63" idx="2"/>
            <a:endCxn id="68" idx="0"/>
          </p:cNvCxnSpPr>
          <p:nvPr/>
        </p:nvCxnSpPr>
        <p:spPr>
          <a:xfrm>
            <a:off x="1735376" y="2074452"/>
            <a:ext cx="1130" cy="893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7DFA5-0D37-42B6-B45B-3589DA53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4</a:t>
            </a:fld>
            <a:endParaRPr lang="en-US" dirty="0"/>
          </a:p>
        </p:txBody>
      </p:sp>
      <p:sp>
        <p:nvSpPr>
          <p:cNvPr id="41" name="Flowchart: Process 40">
            <a:extLst>
              <a:ext uri="{FF2B5EF4-FFF2-40B4-BE49-F238E27FC236}">
                <a16:creationId xmlns:a16="http://schemas.microsoft.com/office/drawing/2014/main" id="{CAFE75C6-7CF3-4EF1-957B-00A255EA6C8A}"/>
              </a:ext>
            </a:extLst>
          </p:cNvPr>
          <p:cNvSpPr/>
          <p:nvPr/>
        </p:nvSpPr>
        <p:spPr>
          <a:xfrm>
            <a:off x="1239805" y="5386113"/>
            <a:ext cx="991142" cy="58257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Determination based on the severity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9F0AB-5D70-4944-B45B-2713499AB1A6}"/>
              </a:ext>
            </a:extLst>
          </p:cNvPr>
          <p:cNvCxnSpPr>
            <a:cxnSpLocks/>
            <a:stCxn id="68" idx="2"/>
            <a:endCxn id="41" idx="0"/>
          </p:cNvCxnSpPr>
          <p:nvPr/>
        </p:nvCxnSpPr>
        <p:spPr>
          <a:xfrm flipH="1">
            <a:off x="1735376" y="3795599"/>
            <a:ext cx="1130" cy="1590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Process 47">
            <a:extLst>
              <a:ext uri="{FF2B5EF4-FFF2-40B4-BE49-F238E27FC236}">
                <a16:creationId xmlns:a16="http://schemas.microsoft.com/office/drawing/2014/main" id="{E3808A55-2866-4EB9-811C-FB088A08CFB1}"/>
              </a:ext>
            </a:extLst>
          </p:cNvPr>
          <p:cNvSpPr/>
          <p:nvPr/>
        </p:nvSpPr>
        <p:spPr>
          <a:xfrm>
            <a:off x="2550787" y="414244"/>
            <a:ext cx="1441271" cy="93454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User Written Notification of Backflow event/cross connection within 10 days</a:t>
            </a:r>
          </a:p>
        </p:txBody>
      </p:sp>
      <p:sp>
        <p:nvSpPr>
          <p:cNvPr id="50" name="Flowchart: Document 49">
            <a:extLst>
              <a:ext uri="{FF2B5EF4-FFF2-40B4-BE49-F238E27FC236}">
                <a16:creationId xmlns:a16="http://schemas.microsoft.com/office/drawing/2014/main" id="{F0EF4FDA-07F4-4B09-ABBD-49E184FCFDC7}"/>
              </a:ext>
            </a:extLst>
          </p:cNvPr>
          <p:cNvSpPr/>
          <p:nvPr/>
        </p:nvSpPr>
        <p:spPr>
          <a:xfrm>
            <a:off x="2775851" y="1559936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Cross-Connection Hazard Written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1FD3BB-D199-42AE-95D0-C0B690ED8EAC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>
          <a:xfrm flipH="1">
            <a:off x="3271422" y="1348790"/>
            <a:ext cx="1" cy="211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Flowchart: Process 55">
            <a:extLst>
              <a:ext uri="{FF2B5EF4-FFF2-40B4-BE49-F238E27FC236}">
                <a16:creationId xmlns:a16="http://schemas.microsoft.com/office/drawing/2014/main" id="{E2D5605F-4295-47D1-AF9C-A95A61972D33}"/>
              </a:ext>
            </a:extLst>
          </p:cNvPr>
          <p:cNvSpPr/>
          <p:nvPr/>
        </p:nvSpPr>
        <p:spPr>
          <a:xfrm>
            <a:off x="2534686" y="2949672"/>
            <a:ext cx="1597971" cy="8275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 and contact State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BEF8C98-D196-4EB7-B064-211F0777B1F9}"/>
              </a:ext>
            </a:extLst>
          </p:cNvPr>
          <p:cNvCxnSpPr>
            <a:cxnSpLocks/>
            <a:stCxn id="50" idx="2"/>
            <a:endCxn id="56" idx="0"/>
          </p:cNvCxnSpPr>
          <p:nvPr/>
        </p:nvCxnSpPr>
        <p:spPr>
          <a:xfrm>
            <a:off x="3271422" y="2101756"/>
            <a:ext cx="62250" cy="847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B02F93E-EBB2-412A-B679-91E3D8002870}"/>
              </a:ext>
            </a:extLst>
          </p:cNvPr>
          <p:cNvSpPr txBox="1"/>
          <p:nvPr/>
        </p:nvSpPr>
        <p:spPr>
          <a:xfrm>
            <a:off x="1961322" y="0"/>
            <a:ext cx="82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Recycled Water Compliance Process Flow Chart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FD024A7-6EC6-4B29-A279-38ED738067B3}"/>
              </a:ext>
            </a:extLst>
          </p:cNvPr>
          <p:cNvCxnSpPr/>
          <p:nvPr/>
        </p:nvCxnSpPr>
        <p:spPr>
          <a:xfrm>
            <a:off x="80206" y="525670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3083C12-EABA-4A4F-B32A-7B866DB4A820}"/>
              </a:ext>
            </a:extLst>
          </p:cNvPr>
          <p:cNvSpPr txBox="1"/>
          <p:nvPr/>
        </p:nvSpPr>
        <p:spPr>
          <a:xfrm>
            <a:off x="-27601" y="174682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Recycled Water </a:t>
            </a:r>
          </a:p>
          <a:p>
            <a:pPr algn="ctr"/>
            <a:r>
              <a:rPr lang="en-US" sz="1600" dirty="0"/>
              <a:t>Customer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D53415-1542-454E-9B28-D6D7AC74A553}"/>
              </a:ext>
            </a:extLst>
          </p:cNvPr>
          <p:cNvSpPr txBox="1"/>
          <p:nvPr/>
        </p:nvSpPr>
        <p:spPr>
          <a:xfrm>
            <a:off x="-10143" y="2794210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Marina Coast </a:t>
            </a:r>
          </a:p>
          <a:p>
            <a:pPr algn="ctr"/>
            <a:r>
              <a:rPr lang="en-US" sz="1600" dirty="0"/>
              <a:t>Water District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E9F5A5D-F326-4122-909E-057E14A7B501}"/>
              </a:ext>
            </a:extLst>
          </p:cNvPr>
          <p:cNvSpPr txBox="1"/>
          <p:nvPr/>
        </p:nvSpPr>
        <p:spPr>
          <a:xfrm>
            <a:off x="4037" y="5343532"/>
            <a:ext cx="923330" cy="14332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State Regulatory</a:t>
            </a:r>
          </a:p>
          <a:p>
            <a:pPr algn="ctr"/>
            <a:r>
              <a:rPr lang="en-US" sz="1600" dirty="0"/>
              <a:t> Authorities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ED627D8-BDED-49C3-A1AF-7A3143B01E8A}"/>
              </a:ext>
            </a:extLst>
          </p:cNvPr>
          <p:cNvSpPr txBox="1"/>
          <p:nvPr/>
        </p:nvSpPr>
        <p:spPr>
          <a:xfrm>
            <a:off x="558549" y="2939418"/>
            <a:ext cx="400110" cy="1006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Operations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2AE3F65-9CFF-4B0B-A580-3C79572071AE}"/>
              </a:ext>
            </a:extLst>
          </p:cNvPr>
          <p:cNvSpPr txBox="1"/>
          <p:nvPr/>
        </p:nvSpPr>
        <p:spPr>
          <a:xfrm>
            <a:off x="526619" y="1563021"/>
            <a:ext cx="400110" cy="12567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Engineering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BAC3E6E-DE26-4891-9450-4C2E2679E8A8}"/>
              </a:ext>
            </a:extLst>
          </p:cNvPr>
          <p:cNvCxnSpPr/>
          <p:nvPr/>
        </p:nvCxnSpPr>
        <p:spPr>
          <a:xfrm flipV="1">
            <a:off x="757314" y="4181237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16551C9-7A29-44FE-A821-D53948DC27F1}"/>
              </a:ext>
            </a:extLst>
          </p:cNvPr>
          <p:cNvSpPr txBox="1"/>
          <p:nvPr/>
        </p:nvSpPr>
        <p:spPr>
          <a:xfrm>
            <a:off x="571458" y="4274299"/>
            <a:ext cx="615553" cy="8955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Customer Service</a:t>
            </a:r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0C34C606-5C86-4ABB-9164-40390ABCB6CF}"/>
              </a:ext>
            </a:extLst>
          </p:cNvPr>
          <p:cNvCxnSpPr>
            <a:stCxn id="60" idx="3"/>
            <a:endCxn id="48" idx="1"/>
          </p:cNvCxnSpPr>
          <p:nvPr/>
        </p:nvCxnSpPr>
        <p:spPr>
          <a:xfrm flipV="1">
            <a:off x="2456013" y="881517"/>
            <a:ext cx="94774" cy="37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E01F361-CF15-42F1-BCB4-C400EEBB6311}"/>
              </a:ext>
            </a:extLst>
          </p:cNvPr>
          <p:cNvCxnSpPr>
            <a:cxnSpLocks/>
          </p:cNvCxnSpPr>
          <p:nvPr/>
        </p:nvCxnSpPr>
        <p:spPr>
          <a:xfrm>
            <a:off x="3442350" y="3795599"/>
            <a:ext cx="9336" cy="1590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Process 85">
            <a:extLst>
              <a:ext uri="{FF2B5EF4-FFF2-40B4-BE49-F238E27FC236}">
                <a16:creationId xmlns:a16="http://schemas.microsoft.com/office/drawing/2014/main" id="{6744EC8D-E922-488F-BC99-DEA545F40AC4}"/>
              </a:ext>
            </a:extLst>
          </p:cNvPr>
          <p:cNvSpPr/>
          <p:nvPr/>
        </p:nvSpPr>
        <p:spPr>
          <a:xfrm>
            <a:off x="2763904" y="5400389"/>
            <a:ext cx="991142" cy="58257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File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E4B2AD2E-12D0-45C7-94FE-96E12674C201}"/>
              </a:ext>
            </a:extLst>
          </p:cNvPr>
          <p:cNvSpPr/>
          <p:nvPr/>
        </p:nvSpPr>
        <p:spPr>
          <a:xfrm>
            <a:off x="5360999" y="402683"/>
            <a:ext cx="864193" cy="91627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Quarterly Observation Inspections</a:t>
            </a:r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8BF8E65F-528B-4B4C-9A56-90326495F565}"/>
              </a:ext>
            </a:extLst>
          </p:cNvPr>
          <p:cNvSpPr/>
          <p:nvPr/>
        </p:nvSpPr>
        <p:spPr>
          <a:xfrm>
            <a:off x="6527806" y="420803"/>
            <a:ext cx="900380" cy="961719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Quarterly Backflow Inspections</a:t>
            </a:r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23ED3D73-B487-4874-9EB8-64F09E14F44C}"/>
              </a:ext>
            </a:extLst>
          </p:cNvPr>
          <p:cNvSpPr/>
          <p:nvPr/>
        </p:nvSpPr>
        <p:spPr>
          <a:xfrm>
            <a:off x="8781822" y="358638"/>
            <a:ext cx="724499" cy="88268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Annual Backflow Testing</a:t>
            </a:r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2610DEC1-0485-4FDF-876E-111A4E16A9F8}"/>
              </a:ext>
            </a:extLst>
          </p:cNvPr>
          <p:cNvSpPr/>
          <p:nvPr/>
        </p:nvSpPr>
        <p:spPr>
          <a:xfrm>
            <a:off x="9884585" y="410341"/>
            <a:ext cx="764596" cy="92451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Annual Staff Training Records</a:t>
            </a:r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FE77E188-C723-4B85-BC3C-CCC2CB8B22DB}"/>
              </a:ext>
            </a:extLst>
          </p:cNvPr>
          <p:cNvSpPr/>
          <p:nvPr/>
        </p:nvSpPr>
        <p:spPr>
          <a:xfrm>
            <a:off x="11125004" y="384412"/>
            <a:ext cx="1048559" cy="86441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Modifications/</a:t>
            </a:r>
          </a:p>
          <a:p>
            <a:pPr algn="ctr"/>
            <a:r>
              <a:rPr lang="en-US" sz="1050" dirty="0"/>
              <a:t>Maintenance</a:t>
            </a:r>
          </a:p>
        </p:txBody>
      </p:sp>
      <p:sp>
        <p:nvSpPr>
          <p:cNvPr id="35" name="Flowchart: Document 34">
            <a:extLst>
              <a:ext uri="{FF2B5EF4-FFF2-40B4-BE49-F238E27FC236}">
                <a16:creationId xmlns:a16="http://schemas.microsoft.com/office/drawing/2014/main" id="{48A6C9B3-CB6C-4364-93DE-2D79B7964BA7}"/>
              </a:ext>
            </a:extLst>
          </p:cNvPr>
          <p:cNvSpPr/>
          <p:nvPr/>
        </p:nvSpPr>
        <p:spPr>
          <a:xfrm>
            <a:off x="5296358" y="1510754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Inspection Observation Report</a:t>
            </a:r>
          </a:p>
        </p:txBody>
      </p:sp>
      <p:sp>
        <p:nvSpPr>
          <p:cNvPr id="40" name="Flowchart: Document 39">
            <a:extLst>
              <a:ext uri="{FF2B5EF4-FFF2-40B4-BE49-F238E27FC236}">
                <a16:creationId xmlns:a16="http://schemas.microsoft.com/office/drawing/2014/main" id="{35318890-813A-4312-AA33-45947BF3193B}"/>
              </a:ext>
            </a:extLst>
          </p:cNvPr>
          <p:cNvSpPr/>
          <p:nvPr/>
        </p:nvSpPr>
        <p:spPr>
          <a:xfrm>
            <a:off x="6481944" y="1520670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Backflow Inspection Report</a:t>
            </a:r>
          </a:p>
        </p:txBody>
      </p:sp>
      <p:sp>
        <p:nvSpPr>
          <p:cNvPr id="43" name="Flowchart: Document 42">
            <a:extLst>
              <a:ext uri="{FF2B5EF4-FFF2-40B4-BE49-F238E27FC236}">
                <a16:creationId xmlns:a16="http://schemas.microsoft.com/office/drawing/2014/main" id="{A5883918-F3C1-40B3-9FD4-E84665FD4A01}"/>
              </a:ext>
            </a:extLst>
          </p:cNvPr>
          <p:cNvSpPr/>
          <p:nvPr/>
        </p:nvSpPr>
        <p:spPr>
          <a:xfrm>
            <a:off x="8647168" y="1499504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Certified Test Results</a:t>
            </a:r>
          </a:p>
        </p:txBody>
      </p:sp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41875C56-D9FF-4727-A13C-5FA7C088F8E5}"/>
              </a:ext>
            </a:extLst>
          </p:cNvPr>
          <p:cNvSpPr/>
          <p:nvPr/>
        </p:nvSpPr>
        <p:spPr>
          <a:xfrm>
            <a:off x="9780494" y="1497330"/>
            <a:ext cx="991142" cy="580176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Staff Training Records</a:t>
            </a:r>
          </a:p>
        </p:txBody>
      </p:sp>
      <p:sp>
        <p:nvSpPr>
          <p:cNvPr id="45" name="Flowchart: Document 44">
            <a:extLst>
              <a:ext uri="{FF2B5EF4-FFF2-40B4-BE49-F238E27FC236}">
                <a16:creationId xmlns:a16="http://schemas.microsoft.com/office/drawing/2014/main" id="{9D976D64-D710-4A6D-9241-04B683AE917D}"/>
              </a:ext>
            </a:extLst>
          </p:cNvPr>
          <p:cNvSpPr/>
          <p:nvPr/>
        </p:nvSpPr>
        <p:spPr>
          <a:xfrm>
            <a:off x="11148963" y="1513077"/>
            <a:ext cx="991142" cy="847915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Plans of modifications or maintenance </a:t>
            </a:r>
          </a:p>
        </p:txBody>
      </p:sp>
      <p:sp>
        <p:nvSpPr>
          <p:cNvPr id="46" name="Flowchart: Process 45">
            <a:extLst>
              <a:ext uri="{FF2B5EF4-FFF2-40B4-BE49-F238E27FC236}">
                <a16:creationId xmlns:a16="http://schemas.microsoft.com/office/drawing/2014/main" id="{07BC88B5-E041-4B14-ACDA-6ABF12850E6B}"/>
              </a:ext>
            </a:extLst>
          </p:cNvPr>
          <p:cNvSpPr/>
          <p:nvPr/>
        </p:nvSpPr>
        <p:spPr>
          <a:xfrm>
            <a:off x="11018958" y="2996743"/>
            <a:ext cx="1100488" cy="11603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 to review and issue Plan Approval and  Amended Permit after construction</a:t>
            </a:r>
          </a:p>
        </p:txBody>
      </p:sp>
      <p:sp>
        <p:nvSpPr>
          <p:cNvPr id="47" name="Flowchart: Process 46">
            <a:extLst>
              <a:ext uri="{FF2B5EF4-FFF2-40B4-BE49-F238E27FC236}">
                <a16:creationId xmlns:a16="http://schemas.microsoft.com/office/drawing/2014/main" id="{B80D60D4-B753-423D-B376-E77E766BDC6A}"/>
              </a:ext>
            </a:extLst>
          </p:cNvPr>
          <p:cNvSpPr/>
          <p:nvPr/>
        </p:nvSpPr>
        <p:spPr>
          <a:xfrm>
            <a:off x="6819074" y="3029026"/>
            <a:ext cx="1722470" cy="8275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 and compile for Annual Report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F07FC7D-D8A4-45B0-A15C-DD9362E3A6D4}"/>
              </a:ext>
            </a:extLst>
          </p:cNvPr>
          <p:cNvCxnSpPr>
            <a:cxnSpLocks/>
            <a:stCxn id="35" idx="2"/>
          </p:cNvCxnSpPr>
          <p:nvPr/>
        </p:nvCxnSpPr>
        <p:spPr>
          <a:xfrm rot="16200000" flipH="1">
            <a:off x="5617288" y="2227215"/>
            <a:ext cx="1376426" cy="10271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0F57ED5-9D4C-44D7-B757-C83869989395}"/>
              </a:ext>
            </a:extLst>
          </p:cNvPr>
          <p:cNvCxnSpPr>
            <a:cxnSpLocks/>
            <a:stCxn id="40" idx="2"/>
            <a:endCxn id="47" idx="0"/>
          </p:cNvCxnSpPr>
          <p:nvPr/>
        </p:nvCxnSpPr>
        <p:spPr>
          <a:xfrm rot="16200000" flipH="1">
            <a:off x="6845644" y="2194361"/>
            <a:ext cx="966536" cy="7027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852C68D-FD51-4453-9626-E921E34ECD84}"/>
              </a:ext>
            </a:extLst>
          </p:cNvPr>
          <p:cNvCxnSpPr>
            <a:cxnSpLocks/>
            <a:stCxn id="43" idx="2"/>
            <a:endCxn id="47" idx="0"/>
          </p:cNvCxnSpPr>
          <p:nvPr/>
        </p:nvCxnSpPr>
        <p:spPr>
          <a:xfrm rot="5400000">
            <a:off x="7917673" y="1803960"/>
            <a:ext cx="987702" cy="14624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82A88B9B-3727-4618-90B0-CC8ACB17B4B6}"/>
              </a:ext>
            </a:extLst>
          </p:cNvPr>
          <p:cNvCxnSpPr>
            <a:cxnSpLocks/>
            <a:stCxn id="44" idx="2"/>
          </p:cNvCxnSpPr>
          <p:nvPr/>
        </p:nvCxnSpPr>
        <p:spPr>
          <a:xfrm rot="5400000">
            <a:off x="8748411" y="1890222"/>
            <a:ext cx="1378727" cy="16765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7C74C07-E9B5-4B56-B959-59160BE1DA99}"/>
              </a:ext>
            </a:extLst>
          </p:cNvPr>
          <p:cNvSpPr txBox="1"/>
          <p:nvPr/>
        </p:nvSpPr>
        <p:spPr>
          <a:xfrm>
            <a:off x="4897973" y="2214169"/>
            <a:ext cx="2588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Quarterly Reports shall be submitted on or before March 15</a:t>
            </a:r>
            <a:r>
              <a:rPr lang="en-US" sz="1100" b="1" baseline="30000" dirty="0"/>
              <a:t>th</a:t>
            </a:r>
            <a:r>
              <a:rPr lang="en-US" sz="1100" b="1" dirty="0"/>
              <a:t> , June 15</a:t>
            </a:r>
            <a:r>
              <a:rPr lang="en-US" sz="1100" b="1" baseline="30000" dirty="0"/>
              <a:t>th</a:t>
            </a:r>
            <a:r>
              <a:rPr lang="en-US" sz="1100" b="1" dirty="0"/>
              <a:t> , September 15</a:t>
            </a:r>
            <a:r>
              <a:rPr lang="en-US" sz="1100" b="1" baseline="30000" dirty="0"/>
              <a:t>th</a:t>
            </a:r>
            <a:r>
              <a:rPr lang="en-US" sz="1100" b="1" dirty="0"/>
              <a:t> , and December 15</a:t>
            </a:r>
            <a:r>
              <a:rPr lang="en-US" sz="1100" b="1" baseline="30000" dirty="0"/>
              <a:t>th</a:t>
            </a:r>
            <a:r>
              <a:rPr lang="en-US" sz="1100" b="1" dirty="0"/>
              <a:t>  of each year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8492227D-DB9F-44C5-9AE4-A0B77F19798E}"/>
              </a:ext>
            </a:extLst>
          </p:cNvPr>
          <p:cNvCxnSpPr>
            <a:stCxn id="45" idx="2"/>
            <a:endCxn id="46" idx="0"/>
          </p:cNvCxnSpPr>
          <p:nvPr/>
        </p:nvCxnSpPr>
        <p:spPr>
          <a:xfrm rot="5400000">
            <a:off x="11260964" y="2613173"/>
            <a:ext cx="691808" cy="753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5D5CA6C-39BB-43E4-AA5F-82B2F768850C}"/>
              </a:ext>
            </a:extLst>
          </p:cNvPr>
          <p:cNvCxnSpPr>
            <a:cxnSpLocks/>
            <a:stCxn id="29" idx="2"/>
            <a:endCxn id="35" idx="0"/>
          </p:cNvCxnSpPr>
          <p:nvPr/>
        </p:nvCxnSpPr>
        <p:spPr>
          <a:xfrm flipH="1">
            <a:off x="5791929" y="1318958"/>
            <a:ext cx="1167" cy="191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430A282-619B-4333-8481-0D99DCF19E26}"/>
              </a:ext>
            </a:extLst>
          </p:cNvPr>
          <p:cNvCxnSpPr>
            <a:cxnSpLocks/>
            <a:stCxn id="30" idx="2"/>
            <a:endCxn id="40" idx="0"/>
          </p:cNvCxnSpPr>
          <p:nvPr/>
        </p:nvCxnSpPr>
        <p:spPr>
          <a:xfrm flipH="1">
            <a:off x="6977515" y="1382522"/>
            <a:ext cx="481" cy="138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877F54C4-F786-4A8A-8C74-B242C52F0BF6}"/>
              </a:ext>
            </a:extLst>
          </p:cNvPr>
          <p:cNvCxnSpPr>
            <a:cxnSpLocks/>
            <a:stCxn id="31" idx="2"/>
            <a:endCxn id="43" idx="0"/>
          </p:cNvCxnSpPr>
          <p:nvPr/>
        </p:nvCxnSpPr>
        <p:spPr>
          <a:xfrm rot="5400000">
            <a:off x="9014316" y="1369748"/>
            <a:ext cx="258180" cy="13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162CB873-8D78-4051-BA13-9FB5CBCBDE49}"/>
              </a:ext>
            </a:extLst>
          </p:cNvPr>
          <p:cNvCxnSpPr>
            <a:cxnSpLocks/>
            <a:stCxn id="32" idx="2"/>
            <a:endCxn id="44" idx="0"/>
          </p:cNvCxnSpPr>
          <p:nvPr/>
        </p:nvCxnSpPr>
        <p:spPr>
          <a:xfrm rot="16200000" flipH="1">
            <a:off x="10190235" y="1411499"/>
            <a:ext cx="162479" cy="91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3982A054-FE08-4DA8-8BF2-66EFB213312E}"/>
              </a:ext>
            </a:extLst>
          </p:cNvPr>
          <p:cNvCxnSpPr>
            <a:cxnSpLocks/>
            <a:stCxn id="33" idx="2"/>
            <a:endCxn id="45" idx="0"/>
          </p:cNvCxnSpPr>
          <p:nvPr/>
        </p:nvCxnSpPr>
        <p:spPr>
          <a:xfrm rot="5400000">
            <a:off x="11514784" y="1378577"/>
            <a:ext cx="264250" cy="47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B56C3BA-1A2D-4DAC-8086-C9B47C198ACD}"/>
              </a:ext>
            </a:extLst>
          </p:cNvPr>
          <p:cNvCxnSpPr>
            <a:cxnSpLocks/>
          </p:cNvCxnSpPr>
          <p:nvPr/>
        </p:nvCxnSpPr>
        <p:spPr>
          <a:xfrm>
            <a:off x="7706256" y="3856577"/>
            <a:ext cx="9336" cy="1590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Process 73">
            <a:extLst>
              <a:ext uri="{FF2B5EF4-FFF2-40B4-BE49-F238E27FC236}">
                <a16:creationId xmlns:a16="http://schemas.microsoft.com/office/drawing/2014/main" id="{CC00AAB2-6F74-47E0-B3E0-8C3B7EBABD03}"/>
              </a:ext>
            </a:extLst>
          </p:cNvPr>
          <p:cNvSpPr/>
          <p:nvPr/>
        </p:nvSpPr>
        <p:spPr>
          <a:xfrm>
            <a:off x="7236812" y="5461367"/>
            <a:ext cx="991142" cy="58257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File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C5A75-AF38-450D-B70B-4AA3C097A913}"/>
              </a:ext>
            </a:extLst>
          </p:cNvPr>
          <p:cNvSpPr txBox="1"/>
          <p:nvPr/>
        </p:nvSpPr>
        <p:spPr>
          <a:xfrm>
            <a:off x="7971886" y="2175320"/>
            <a:ext cx="2588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Annual Reports shall be submitted on or before March 15</a:t>
            </a:r>
            <a:r>
              <a:rPr lang="en-US" sz="1100" b="1" baseline="30000" dirty="0"/>
              <a:t>th</a:t>
            </a:r>
            <a:r>
              <a:rPr lang="en-US" sz="1100" b="1" dirty="0"/>
              <a:t> of each year</a:t>
            </a:r>
          </a:p>
        </p:txBody>
      </p:sp>
      <p:sp>
        <p:nvSpPr>
          <p:cNvPr id="82" name="Flowchart: Document 81">
            <a:extLst>
              <a:ext uri="{FF2B5EF4-FFF2-40B4-BE49-F238E27FC236}">
                <a16:creationId xmlns:a16="http://schemas.microsoft.com/office/drawing/2014/main" id="{8A0ECB20-F445-4B97-B135-DC832872C58D}"/>
              </a:ext>
            </a:extLst>
          </p:cNvPr>
          <p:cNvSpPr/>
          <p:nvPr/>
        </p:nvSpPr>
        <p:spPr>
          <a:xfrm>
            <a:off x="4199262" y="1501848"/>
            <a:ext cx="886221" cy="86502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Quarterly Application Rate (inches/acre/Month)</a:t>
            </a:r>
          </a:p>
        </p:txBody>
      </p:sp>
      <p:sp>
        <p:nvSpPr>
          <p:cNvPr id="85" name="Flowchart: Process 84">
            <a:extLst>
              <a:ext uri="{FF2B5EF4-FFF2-40B4-BE49-F238E27FC236}">
                <a16:creationId xmlns:a16="http://schemas.microsoft.com/office/drawing/2014/main" id="{B6D28D8F-4FF6-4193-9904-ABFDC0BE2ED6}"/>
              </a:ext>
            </a:extLst>
          </p:cNvPr>
          <p:cNvSpPr/>
          <p:nvPr/>
        </p:nvSpPr>
        <p:spPr>
          <a:xfrm>
            <a:off x="4211793" y="421235"/>
            <a:ext cx="864193" cy="916275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Quarterly Application Rate</a:t>
            </a:r>
          </a:p>
        </p:txBody>
      </p: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0DF7B2BC-153A-4F38-866B-802A2FE96C04}"/>
              </a:ext>
            </a:extLst>
          </p:cNvPr>
          <p:cNvCxnSpPr>
            <a:stCxn id="85" idx="2"/>
            <a:endCxn id="82" idx="0"/>
          </p:cNvCxnSpPr>
          <p:nvPr/>
        </p:nvCxnSpPr>
        <p:spPr>
          <a:xfrm rot="5400000">
            <a:off x="4560963" y="1418921"/>
            <a:ext cx="164338" cy="15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051D8243-E33D-498D-94CA-51F2FB4107E1}"/>
              </a:ext>
            </a:extLst>
          </p:cNvPr>
          <p:cNvCxnSpPr>
            <a:stCxn id="82" idx="2"/>
            <a:endCxn id="47" idx="1"/>
          </p:cNvCxnSpPr>
          <p:nvPr/>
        </p:nvCxnSpPr>
        <p:spPr>
          <a:xfrm rot="16200000" flipH="1">
            <a:off x="5164163" y="1787890"/>
            <a:ext cx="1133121" cy="21767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0C0008A-2A01-41F6-B538-639E113C78DD}"/>
              </a:ext>
            </a:extLst>
          </p:cNvPr>
          <p:cNvCxnSpPr>
            <a:stCxn id="46" idx="1"/>
            <a:endCxn id="47" idx="3"/>
          </p:cNvCxnSpPr>
          <p:nvPr/>
        </p:nvCxnSpPr>
        <p:spPr>
          <a:xfrm rot="10800000">
            <a:off x="8541544" y="3442802"/>
            <a:ext cx="2477414" cy="1340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77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D446302-086C-490E-9BCF-C057D3E1E75E}"/>
              </a:ext>
            </a:extLst>
          </p:cNvPr>
          <p:cNvCxnSpPr/>
          <p:nvPr/>
        </p:nvCxnSpPr>
        <p:spPr>
          <a:xfrm>
            <a:off x="-10143" y="16176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2DC1A1F-62B5-4861-8AB3-90E013D7963D}"/>
              </a:ext>
            </a:extLst>
          </p:cNvPr>
          <p:cNvCxnSpPr>
            <a:cxnSpLocks/>
          </p:cNvCxnSpPr>
          <p:nvPr/>
        </p:nvCxnSpPr>
        <p:spPr>
          <a:xfrm flipV="1">
            <a:off x="700871" y="2836577"/>
            <a:ext cx="11525035" cy="1503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7DFA5-0D37-42B6-B45B-3589DA53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242E-0784-4434-8F0C-D073ABCD2AC6}" type="slidenum">
              <a:rPr lang="en-US" smtClean="0"/>
              <a:t>5</a:t>
            </a:fld>
            <a:endParaRPr lang="en-US" dirty="0"/>
          </a:p>
        </p:txBody>
      </p:sp>
      <p:sp>
        <p:nvSpPr>
          <p:cNvPr id="50" name="Flowchart: Document 49">
            <a:extLst>
              <a:ext uri="{FF2B5EF4-FFF2-40B4-BE49-F238E27FC236}">
                <a16:creationId xmlns:a16="http://schemas.microsoft.com/office/drawing/2014/main" id="{F0EF4FDA-07F4-4B09-ABBD-49E184FCFDC7}"/>
              </a:ext>
            </a:extLst>
          </p:cNvPr>
          <p:cNvSpPr/>
          <p:nvPr/>
        </p:nvSpPr>
        <p:spPr>
          <a:xfrm>
            <a:off x="1118629" y="2430719"/>
            <a:ext cx="991142" cy="1014081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Complied Permittee’s Cross-Connection Hazard Written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B02F93E-EBB2-412A-B679-91E3D8002870}"/>
              </a:ext>
            </a:extLst>
          </p:cNvPr>
          <p:cNvSpPr txBox="1"/>
          <p:nvPr/>
        </p:nvSpPr>
        <p:spPr>
          <a:xfrm>
            <a:off x="1961322" y="0"/>
            <a:ext cx="8295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MCWD Annual Recycled Water Compliance Process Flow Chart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FD024A7-6EC6-4B29-A279-38ED738067B3}"/>
              </a:ext>
            </a:extLst>
          </p:cNvPr>
          <p:cNvCxnSpPr/>
          <p:nvPr/>
        </p:nvCxnSpPr>
        <p:spPr>
          <a:xfrm>
            <a:off x="80206" y="525670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E3083C12-EABA-4A4F-B32A-7B866DB4A820}"/>
              </a:ext>
            </a:extLst>
          </p:cNvPr>
          <p:cNvSpPr txBox="1"/>
          <p:nvPr/>
        </p:nvSpPr>
        <p:spPr>
          <a:xfrm>
            <a:off x="-27601" y="174682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Recycled Water </a:t>
            </a:r>
          </a:p>
          <a:p>
            <a:pPr algn="ctr"/>
            <a:r>
              <a:rPr lang="en-US" sz="1600" dirty="0"/>
              <a:t>Customer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DD53415-1542-454E-9B28-D6D7AC74A553}"/>
              </a:ext>
            </a:extLst>
          </p:cNvPr>
          <p:cNvSpPr txBox="1"/>
          <p:nvPr/>
        </p:nvSpPr>
        <p:spPr>
          <a:xfrm>
            <a:off x="-10143" y="2794210"/>
            <a:ext cx="677108" cy="14156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Marina Coast </a:t>
            </a:r>
          </a:p>
          <a:p>
            <a:pPr algn="ctr"/>
            <a:r>
              <a:rPr lang="en-US" sz="1600" dirty="0"/>
              <a:t>Water District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E9F5A5D-F326-4122-909E-057E14A7B501}"/>
              </a:ext>
            </a:extLst>
          </p:cNvPr>
          <p:cNvSpPr txBox="1"/>
          <p:nvPr/>
        </p:nvSpPr>
        <p:spPr>
          <a:xfrm>
            <a:off x="4037" y="5343532"/>
            <a:ext cx="923330" cy="14332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600" dirty="0"/>
              <a:t>State Regulatory</a:t>
            </a:r>
          </a:p>
          <a:p>
            <a:pPr algn="ctr"/>
            <a:r>
              <a:rPr lang="en-US" sz="1600" dirty="0"/>
              <a:t> Authorities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ED627D8-BDED-49C3-A1AF-7A3143B01E8A}"/>
              </a:ext>
            </a:extLst>
          </p:cNvPr>
          <p:cNvSpPr txBox="1"/>
          <p:nvPr/>
        </p:nvSpPr>
        <p:spPr>
          <a:xfrm>
            <a:off x="558549" y="2939418"/>
            <a:ext cx="400110" cy="100676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Operations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2AE3F65-9CFF-4B0B-A580-3C79572071AE}"/>
              </a:ext>
            </a:extLst>
          </p:cNvPr>
          <p:cNvSpPr txBox="1"/>
          <p:nvPr/>
        </p:nvSpPr>
        <p:spPr>
          <a:xfrm>
            <a:off x="526619" y="1563021"/>
            <a:ext cx="400110" cy="12567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/>
              <a:t>Engineering</a:t>
            </a:r>
          </a:p>
        </p:txBody>
      </p:sp>
      <p:sp>
        <p:nvSpPr>
          <p:cNvPr id="86" name="Flowchart: Process 85">
            <a:extLst>
              <a:ext uri="{FF2B5EF4-FFF2-40B4-BE49-F238E27FC236}">
                <a16:creationId xmlns:a16="http://schemas.microsoft.com/office/drawing/2014/main" id="{6744EC8D-E922-488F-BC99-DEA545F40AC4}"/>
              </a:ext>
            </a:extLst>
          </p:cNvPr>
          <p:cNvSpPr/>
          <p:nvPr/>
        </p:nvSpPr>
        <p:spPr>
          <a:xfrm>
            <a:off x="6515152" y="6322181"/>
            <a:ext cx="991142" cy="58257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File</a:t>
            </a:r>
          </a:p>
        </p:txBody>
      </p:sp>
      <p:sp>
        <p:nvSpPr>
          <p:cNvPr id="35" name="Flowchart: Document 34">
            <a:extLst>
              <a:ext uri="{FF2B5EF4-FFF2-40B4-BE49-F238E27FC236}">
                <a16:creationId xmlns:a16="http://schemas.microsoft.com/office/drawing/2014/main" id="{48A6C9B3-CB6C-4364-93DE-2D79B7964BA7}"/>
              </a:ext>
            </a:extLst>
          </p:cNvPr>
          <p:cNvSpPr/>
          <p:nvPr/>
        </p:nvSpPr>
        <p:spPr>
          <a:xfrm>
            <a:off x="2194448" y="2412755"/>
            <a:ext cx="991142" cy="976803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Complied Permittee’s Inspection Observation Report</a:t>
            </a:r>
          </a:p>
        </p:txBody>
      </p:sp>
      <p:sp>
        <p:nvSpPr>
          <p:cNvPr id="40" name="Flowchart: Document 39">
            <a:extLst>
              <a:ext uri="{FF2B5EF4-FFF2-40B4-BE49-F238E27FC236}">
                <a16:creationId xmlns:a16="http://schemas.microsoft.com/office/drawing/2014/main" id="{35318890-813A-4312-AA33-45947BF3193B}"/>
              </a:ext>
            </a:extLst>
          </p:cNvPr>
          <p:cNvSpPr/>
          <p:nvPr/>
        </p:nvSpPr>
        <p:spPr>
          <a:xfrm>
            <a:off x="3285056" y="2418990"/>
            <a:ext cx="991142" cy="938994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Complied Permittee’s</a:t>
            </a:r>
          </a:p>
          <a:p>
            <a:pPr algn="ctr"/>
            <a:r>
              <a:rPr lang="en-US" sz="1000" dirty="0"/>
              <a:t>Backflow Inspection Report</a:t>
            </a:r>
          </a:p>
        </p:txBody>
      </p:sp>
      <p:sp>
        <p:nvSpPr>
          <p:cNvPr id="43" name="Flowchart: Document 42">
            <a:extLst>
              <a:ext uri="{FF2B5EF4-FFF2-40B4-BE49-F238E27FC236}">
                <a16:creationId xmlns:a16="http://schemas.microsoft.com/office/drawing/2014/main" id="{A5883918-F3C1-40B3-9FD4-E84665FD4A01}"/>
              </a:ext>
            </a:extLst>
          </p:cNvPr>
          <p:cNvSpPr/>
          <p:nvPr/>
        </p:nvSpPr>
        <p:spPr>
          <a:xfrm>
            <a:off x="4347729" y="2430718"/>
            <a:ext cx="991142" cy="958839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Complied Permittee’s</a:t>
            </a:r>
          </a:p>
          <a:p>
            <a:pPr algn="ctr"/>
            <a:r>
              <a:rPr lang="en-US" sz="1000" dirty="0"/>
              <a:t>Application Rate and acreage</a:t>
            </a:r>
          </a:p>
        </p:txBody>
      </p:sp>
      <p:sp>
        <p:nvSpPr>
          <p:cNvPr id="44" name="Flowchart: Document 43">
            <a:extLst>
              <a:ext uri="{FF2B5EF4-FFF2-40B4-BE49-F238E27FC236}">
                <a16:creationId xmlns:a16="http://schemas.microsoft.com/office/drawing/2014/main" id="{41875C56-D9FF-4727-A13C-5FA7C088F8E5}"/>
              </a:ext>
            </a:extLst>
          </p:cNvPr>
          <p:cNvSpPr/>
          <p:nvPr/>
        </p:nvSpPr>
        <p:spPr>
          <a:xfrm>
            <a:off x="5393544" y="2419029"/>
            <a:ext cx="991142" cy="86502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Complied Permittee’s</a:t>
            </a:r>
          </a:p>
          <a:p>
            <a:pPr algn="ctr"/>
            <a:r>
              <a:rPr lang="en-US" sz="1000" dirty="0"/>
              <a:t>Staff Training Records</a:t>
            </a:r>
          </a:p>
        </p:txBody>
      </p:sp>
      <p:sp>
        <p:nvSpPr>
          <p:cNvPr id="45" name="Flowchart: Document 44">
            <a:extLst>
              <a:ext uri="{FF2B5EF4-FFF2-40B4-BE49-F238E27FC236}">
                <a16:creationId xmlns:a16="http://schemas.microsoft.com/office/drawing/2014/main" id="{9D976D64-D710-4A6D-9241-04B683AE917D}"/>
              </a:ext>
            </a:extLst>
          </p:cNvPr>
          <p:cNvSpPr/>
          <p:nvPr/>
        </p:nvSpPr>
        <p:spPr>
          <a:xfrm>
            <a:off x="6469961" y="2430358"/>
            <a:ext cx="991142" cy="1221337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Complied Permittee’s</a:t>
            </a:r>
          </a:p>
          <a:p>
            <a:pPr algn="ctr"/>
            <a:r>
              <a:rPr lang="en-US" sz="1000" dirty="0"/>
              <a:t>Plans of modifications or maintenance </a:t>
            </a:r>
          </a:p>
        </p:txBody>
      </p:sp>
      <p:sp>
        <p:nvSpPr>
          <p:cNvPr id="47" name="Flowchart: Process 46">
            <a:extLst>
              <a:ext uri="{FF2B5EF4-FFF2-40B4-BE49-F238E27FC236}">
                <a16:creationId xmlns:a16="http://schemas.microsoft.com/office/drawing/2014/main" id="{B80D60D4-B753-423D-B376-E77E766BDC6A}"/>
              </a:ext>
            </a:extLst>
          </p:cNvPr>
          <p:cNvSpPr/>
          <p:nvPr/>
        </p:nvSpPr>
        <p:spPr>
          <a:xfrm>
            <a:off x="3507665" y="3491967"/>
            <a:ext cx="2459004" cy="4846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Engineering/operations file and compile for Annual Report?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C5A75-AF38-450D-B70B-4AA3C097A913}"/>
              </a:ext>
            </a:extLst>
          </p:cNvPr>
          <p:cNvSpPr txBox="1"/>
          <p:nvPr/>
        </p:nvSpPr>
        <p:spPr>
          <a:xfrm>
            <a:off x="4276198" y="4337365"/>
            <a:ext cx="2588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Annual Reports shall be submitted on or before April 1</a:t>
            </a:r>
            <a:r>
              <a:rPr lang="en-US" sz="1100" b="1" baseline="30000" dirty="0"/>
              <a:t>st</a:t>
            </a:r>
            <a:r>
              <a:rPr lang="en-US" sz="1100" b="1" dirty="0"/>
              <a:t> of each year</a:t>
            </a:r>
          </a:p>
        </p:txBody>
      </p:sp>
      <p:sp>
        <p:nvSpPr>
          <p:cNvPr id="82" name="Flowchart: Document 81">
            <a:extLst>
              <a:ext uri="{FF2B5EF4-FFF2-40B4-BE49-F238E27FC236}">
                <a16:creationId xmlns:a16="http://schemas.microsoft.com/office/drawing/2014/main" id="{2EBFC994-2DB9-4FA1-87FF-3786855D0073}"/>
              </a:ext>
            </a:extLst>
          </p:cNvPr>
          <p:cNvSpPr/>
          <p:nvPr/>
        </p:nvSpPr>
        <p:spPr>
          <a:xfrm>
            <a:off x="7650887" y="2432085"/>
            <a:ext cx="991142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Summary Table of Users and Uses</a:t>
            </a:r>
          </a:p>
        </p:txBody>
      </p:sp>
      <p:sp>
        <p:nvSpPr>
          <p:cNvPr id="85" name="Flowchart: Document 84">
            <a:extLst>
              <a:ext uri="{FF2B5EF4-FFF2-40B4-BE49-F238E27FC236}">
                <a16:creationId xmlns:a16="http://schemas.microsoft.com/office/drawing/2014/main" id="{602899FE-AC55-4FA4-ACA0-06DD80A3E182}"/>
              </a:ext>
            </a:extLst>
          </p:cNvPr>
          <p:cNvSpPr/>
          <p:nvPr/>
        </p:nvSpPr>
        <p:spPr>
          <a:xfrm>
            <a:off x="8747269" y="2419029"/>
            <a:ext cx="991142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Water flow (gpd) and Volume (acre-feet) Monthly</a:t>
            </a:r>
          </a:p>
        </p:txBody>
      </p:sp>
      <p:sp>
        <p:nvSpPr>
          <p:cNvPr id="87" name="Flowchart: Document 86">
            <a:extLst>
              <a:ext uri="{FF2B5EF4-FFF2-40B4-BE49-F238E27FC236}">
                <a16:creationId xmlns:a16="http://schemas.microsoft.com/office/drawing/2014/main" id="{45707093-7938-4A7B-8711-15E3B91618F8}"/>
              </a:ext>
            </a:extLst>
          </p:cNvPr>
          <p:cNvSpPr/>
          <p:nvPr/>
        </p:nvSpPr>
        <p:spPr>
          <a:xfrm>
            <a:off x="9814072" y="2432085"/>
            <a:ext cx="886221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Annual Application Rate (inches/acre/year</a:t>
            </a:r>
          </a:p>
        </p:txBody>
      </p:sp>
      <p:sp>
        <p:nvSpPr>
          <p:cNvPr id="88" name="Flowchart: Document 87">
            <a:extLst>
              <a:ext uri="{FF2B5EF4-FFF2-40B4-BE49-F238E27FC236}">
                <a16:creationId xmlns:a16="http://schemas.microsoft.com/office/drawing/2014/main" id="{20D0FABE-B87E-4A18-BC40-E00CE65F112A}"/>
              </a:ext>
            </a:extLst>
          </p:cNvPr>
          <p:cNvSpPr/>
          <p:nvPr/>
        </p:nvSpPr>
        <p:spPr>
          <a:xfrm>
            <a:off x="7646445" y="3479531"/>
            <a:ext cx="991142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Summary Table of Inspection and Enforcements</a:t>
            </a:r>
          </a:p>
        </p:txBody>
      </p:sp>
      <p:sp>
        <p:nvSpPr>
          <p:cNvPr id="89" name="Flowchart: Document 88">
            <a:extLst>
              <a:ext uri="{FF2B5EF4-FFF2-40B4-BE49-F238E27FC236}">
                <a16:creationId xmlns:a16="http://schemas.microsoft.com/office/drawing/2014/main" id="{36B9BCEF-D9EA-4E35-B9BE-0A2A3F749D9C}"/>
              </a:ext>
            </a:extLst>
          </p:cNvPr>
          <p:cNvSpPr/>
          <p:nvPr/>
        </p:nvSpPr>
        <p:spPr>
          <a:xfrm>
            <a:off x="8822930" y="3504750"/>
            <a:ext cx="991142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Quarterly  Tank Inspections /Observations</a:t>
            </a:r>
          </a:p>
        </p:txBody>
      </p:sp>
      <p:sp>
        <p:nvSpPr>
          <p:cNvPr id="90" name="Flowchart: Document 89">
            <a:extLst>
              <a:ext uri="{FF2B5EF4-FFF2-40B4-BE49-F238E27FC236}">
                <a16:creationId xmlns:a16="http://schemas.microsoft.com/office/drawing/2014/main" id="{6261A2BF-F898-493E-878B-6945C4E3DEAB}"/>
              </a:ext>
            </a:extLst>
          </p:cNvPr>
          <p:cNvSpPr/>
          <p:nvPr/>
        </p:nvSpPr>
        <p:spPr>
          <a:xfrm>
            <a:off x="9902799" y="3482103"/>
            <a:ext cx="991142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 Year interior Inspection</a:t>
            </a:r>
          </a:p>
        </p:txBody>
      </p:sp>
      <p:sp>
        <p:nvSpPr>
          <p:cNvPr id="91" name="Flowchart: Document 90">
            <a:extLst>
              <a:ext uri="{FF2B5EF4-FFF2-40B4-BE49-F238E27FC236}">
                <a16:creationId xmlns:a16="http://schemas.microsoft.com/office/drawing/2014/main" id="{A47CDF4C-DC58-4C84-B544-E7C99BA204CD}"/>
              </a:ext>
            </a:extLst>
          </p:cNvPr>
          <p:cNvSpPr/>
          <p:nvPr/>
        </p:nvSpPr>
        <p:spPr>
          <a:xfrm>
            <a:off x="11073371" y="3405355"/>
            <a:ext cx="991142" cy="865020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Summary of District CCC</a:t>
            </a:r>
          </a:p>
        </p:txBody>
      </p:sp>
      <p:sp>
        <p:nvSpPr>
          <p:cNvPr id="54" name="Flowchart: Multidocument 53">
            <a:extLst>
              <a:ext uri="{FF2B5EF4-FFF2-40B4-BE49-F238E27FC236}">
                <a16:creationId xmlns:a16="http://schemas.microsoft.com/office/drawing/2014/main" id="{73DE37A5-D8E6-42F5-9E64-61B4AEE38176}"/>
              </a:ext>
            </a:extLst>
          </p:cNvPr>
          <p:cNvSpPr/>
          <p:nvPr/>
        </p:nvSpPr>
        <p:spPr>
          <a:xfrm>
            <a:off x="6304076" y="4782863"/>
            <a:ext cx="1524930" cy="12675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MCWD Annual Report</a:t>
            </a:r>
          </a:p>
        </p:txBody>
      </p:sp>
    </p:spTree>
    <p:extLst>
      <p:ext uri="{BB962C8B-B14F-4D97-AF65-F5344CB8AC3E}">
        <p14:creationId xmlns:p14="http://schemas.microsoft.com/office/powerpoint/2010/main" val="267127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700</Words>
  <Application>Microsoft Office PowerPoint</Application>
  <PresentationFormat>Widescreen</PresentationFormat>
  <Paragraphs>155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Parker</dc:creator>
  <cp:lastModifiedBy>Cheryl Parker</cp:lastModifiedBy>
  <cp:revision>20</cp:revision>
  <cp:lastPrinted>2022-04-04T23:50:04Z</cp:lastPrinted>
  <dcterms:created xsi:type="dcterms:W3CDTF">2022-03-30T19:34:26Z</dcterms:created>
  <dcterms:modified xsi:type="dcterms:W3CDTF">2022-05-02T15:02:40Z</dcterms:modified>
</cp:coreProperties>
</file>